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6"/>
  </p:notesMasterIdLst>
  <p:sldIdLst>
    <p:sldId id="256" r:id="rId2"/>
    <p:sldId id="299" r:id="rId3"/>
    <p:sldId id="271" r:id="rId4"/>
    <p:sldId id="275" r:id="rId5"/>
    <p:sldId id="276" r:id="rId6"/>
    <p:sldId id="277" r:id="rId7"/>
    <p:sldId id="278" r:id="rId8"/>
    <p:sldId id="279" r:id="rId9"/>
    <p:sldId id="280" r:id="rId10"/>
    <p:sldId id="281" r:id="rId11"/>
    <p:sldId id="282" r:id="rId12"/>
    <p:sldId id="283" r:id="rId13"/>
    <p:sldId id="285" r:id="rId14"/>
    <p:sldId id="284" r:id="rId15"/>
    <p:sldId id="286" r:id="rId16"/>
    <p:sldId id="287" r:id="rId17"/>
    <p:sldId id="288" r:id="rId18"/>
    <p:sldId id="289" r:id="rId19"/>
    <p:sldId id="290" r:id="rId20"/>
    <p:sldId id="291" r:id="rId21"/>
    <p:sldId id="292" r:id="rId22"/>
    <p:sldId id="293" r:id="rId23"/>
    <p:sldId id="294" r:id="rId24"/>
    <p:sldId id="306" r:id="rId25"/>
    <p:sldId id="295" r:id="rId26"/>
    <p:sldId id="296" r:id="rId27"/>
    <p:sldId id="263" r:id="rId28"/>
    <p:sldId id="265" r:id="rId29"/>
    <p:sldId id="266" r:id="rId30"/>
    <p:sldId id="267" r:id="rId31"/>
    <p:sldId id="301" r:id="rId32"/>
    <p:sldId id="302" r:id="rId33"/>
    <p:sldId id="305" r:id="rId34"/>
    <p:sldId id="304" r:id="rId35"/>
    <p:sldId id="268" r:id="rId36"/>
    <p:sldId id="303" r:id="rId37"/>
    <p:sldId id="307" r:id="rId38"/>
    <p:sldId id="309" r:id="rId39"/>
    <p:sldId id="308" r:id="rId40"/>
    <p:sldId id="312" r:id="rId41"/>
    <p:sldId id="272" r:id="rId42"/>
    <p:sldId id="273" r:id="rId43"/>
    <p:sldId id="274" r:id="rId44"/>
    <p:sldId id="270" r:id="rId45"/>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309" autoAdjust="0"/>
    <p:restoredTop sz="94660"/>
  </p:normalViewPr>
  <p:slideViewPr>
    <p:cSldViewPr>
      <p:cViewPr varScale="1">
        <p:scale>
          <a:sx n="73" d="100"/>
          <a:sy n="73" d="100"/>
        </p:scale>
        <p:origin x="-8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94826A-DCDB-4BA4-B475-52D6ED475E8E}" type="datetimeFigureOut">
              <a:rPr lang="en-US" smtClean="0"/>
              <a:pPr/>
              <a:t>11/3/2010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AEA36B-18DC-49AB-AC1F-B29E8A6A3AC1}" type="slidenum">
              <a:rPr lang="en-US" smtClean="0"/>
              <a:pPr/>
              <a:t>‹#›</a:t>
            </a:fld>
            <a:endParaRPr lang="en-US"/>
          </a:p>
        </p:txBody>
      </p:sp>
    </p:spTree>
    <p:extLst>
      <p:ext uri="{BB962C8B-B14F-4D97-AF65-F5344CB8AC3E}">
        <p14:creationId xmlns:p14="http://schemas.microsoft.com/office/powerpoint/2010/main" val="1234697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1</a:t>
            </a:fld>
            <a:endParaRPr lang="en-US"/>
          </a:p>
        </p:txBody>
      </p:sp>
    </p:spTree>
    <p:extLst>
      <p:ext uri="{BB962C8B-B14F-4D97-AF65-F5344CB8AC3E}">
        <p14:creationId xmlns:p14="http://schemas.microsoft.com/office/powerpoint/2010/main" val="1564150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10</a:t>
            </a:fld>
            <a:endParaRPr lang="en-US"/>
          </a:p>
        </p:txBody>
      </p:sp>
    </p:spTree>
    <p:extLst>
      <p:ext uri="{BB962C8B-B14F-4D97-AF65-F5344CB8AC3E}">
        <p14:creationId xmlns:p14="http://schemas.microsoft.com/office/powerpoint/2010/main" val="3092397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11</a:t>
            </a:fld>
            <a:endParaRPr lang="en-US"/>
          </a:p>
        </p:txBody>
      </p:sp>
    </p:spTree>
    <p:extLst>
      <p:ext uri="{BB962C8B-B14F-4D97-AF65-F5344CB8AC3E}">
        <p14:creationId xmlns:p14="http://schemas.microsoft.com/office/powerpoint/2010/main" val="334470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P862</a:t>
            </a:r>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13</a:t>
            </a:fld>
            <a:endParaRPr lang="en-US"/>
          </a:p>
        </p:txBody>
      </p:sp>
    </p:spTree>
    <p:extLst>
      <p:ext uri="{BB962C8B-B14F-4D97-AF65-F5344CB8AC3E}">
        <p14:creationId xmlns:p14="http://schemas.microsoft.com/office/powerpoint/2010/main" val="206481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14</a:t>
            </a:fld>
            <a:endParaRPr lang="en-US"/>
          </a:p>
        </p:txBody>
      </p:sp>
    </p:spTree>
    <p:extLst>
      <p:ext uri="{BB962C8B-B14F-4D97-AF65-F5344CB8AC3E}">
        <p14:creationId xmlns:p14="http://schemas.microsoft.com/office/powerpoint/2010/main" val="3632254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15</a:t>
            </a:fld>
            <a:endParaRPr lang="en-US"/>
          </a:p>
        </p:txBody>
      </p:sp>
    </p:spTree>
    <p:extLst>
      <p:ext uri="{BB962C8B-B14F-4D97-AF65-F5344CB8AC3E}">
        <p14:creationId xmlns:p14="http://schemas.microsoft.com/office/powerpoint/2010/main" val="1484220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16</a:t>
            </a:fld>
            <a:endParaRPr lang="en-US"/>
          </a:p>
        </p:txBody>
      </p:sp>
    </p:spTree>
    <p:extLst>
      <p:ext uri="{BB962C8B-B14F-4D97-AF65-F5344CB8AC3E}">
        <p14:creationId xmlns:p14="http://schemas.microsoft.com/office/powerpoint/2010/main" val="370096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17</a:t>
            </a:fld>
            <a:endParaRPr lang="en-US"/>
          </a:p>
        </p:txBody>
      </p:sp>
    </p:spTree>
    <p:extLst>
      <p:ext uri="{BB962C8B-B14F-4D97-AF65-F5344CB8AC3E}">
        <p14:creationId xmlns:p14="http://schemas.microsoft.com/office/powerpoint/2010/main" val="23562063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18</a:t>
            </a:fld>
            <a:endParaRPr lang="en-US"/>
          </a:p>
        </p:txBody>
      </p:sp>
    </p:spTree>
    <p:extLst>
      <p:ext uri="{BB962C8B-B14F-4D97-AF65-F5344CB8AC3E}">
        <p14:creationId xmlns:p14="http://schemas.microsoft.com/office/powerpoint/2010/main" val="19048519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19</a:t>
            </a:fld>
            <a:endParaRPr lang="en-US"/>
          </a:p>
        </p:txBody>
      </p:sp>
    </p:spTree>
    <p:extLst>
      <p:ext uri="{BB962C8B-B14F-4D97-AF65-F5344CB8AC3E}">
        <p14:creationId xmlns:p14="http://schemas.microsoft.com/office/powerpoint/2010/main" val="300456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2</a:t>
            </a:fld>
            <a:endParaRPr lang="en-US"/>
          </a:p>
        </p:txBody>
      </p:sp>
    </p:spTree>
    <p:extLst>
      <p:ext uri="{BB962C8B-B14F-4D97-AF65-F5344CB8AC3E}">
        <p14:creationId xmlns:p14="http://schemas.microsoft.com/office/powerpoint/2010/main" val="34737147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20</a:t>
            </a:fld>
            <a:endParaRPr lang="en-US"/>
          </a:p>
        </p:txBody>
      </p:sp>
    </p:spTree>
    <p:extLst>
      <p:ext uri="{BB962C8B-B14F-4D97-AF65-F5344CB8AC3E}">
        <p14:creationId xmlns:p14="http://schemas.microsoft.com/office/powerpoint/2010/main" val="25819630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21</a:t>
            </a:fld>
            <a:endParaRPr lang="en-US"/>
          </a:p>
        </p:txBody>
      </p:sp>
    </p:spTree>
    <p:extLst>
      <p:ext uri="{BB962C8B-B14F-4D97-AF65-F5344CB8AC3E}">
        <p14:creationId xmlns:p14="http://schemas.microsoft.com/office/powerpoint/2010/main" val="34082792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22</a:t>
            </a:fld>
            <a:endParaRPr lang="en-US"/>
          </a:p>
        </p:txBody>
      </p:sp>
    </p:spTree>
    <p:extLst>
      <p:ext uri="{BB962C8B-B14F-4D97-AF65-F5344CB8AC3E}">
        <p14:creationId xmlns:p14="http://schemas.microsoft.com/office/powerpoint/2010/main" val="28093702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23</a:t>
            </a:fld>
            <a:endParaRPr lang="en-US"/>
          </a:p>
        </p:txBody>
      </p:sp>
    </p:spTree>
    <p:extLst>
      <p:ext uri="{BB962C8B-B14F-4D97-AF65-F5344CB8AC3E}">
        <p14:creationId xmlns:p14="http://schemas.microsoft.com/office/powerpoint/2010/main" val="19471475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http://www.cert.org/advisories/CA-1992-19.html</a:t>
            </a:r>
            <a:endParaRPr lang="en-US" dirty="0"/>
          </a:p>
        </p:txBody>
      </p:sp>
      <p:sp>
        <p:nvSpPr>
          <p:cNvPr id="4" name="Slide Number Placeholder 3"/>
          <p:cNvSpPr>
            <a:spLocks noGrp="1"/>
          </p:cNvSpPr>
          <p:nvPr>
            <p:ph type="sldNum" sz="quarter" idx="10"/>
          </p:nvPr>
        </p:nvSpPr>
        <p:spPr/>
        <p:txBody>
          <a:bodyPr/>
          <a:lstStyle/>
          <a:p>
            <a:fld id="{D8AEA36B-18DC-49AB-AC1F-B29E8A6A3AC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25</a:t>
            </a:fld>
            <a:endParaRPr lang="en-US"/>
          </a:p>
        </p:txBody>
      </p:sp>
    </p:spTree>
    <p:extLst>
      <p:ext uri="{BB962C8B-B14F-4D97-AF65-F5344CB8AC3E}">
        <p14:creationId xmlns:p14="http://schemas.microsoft.com/office/powerpoint/2010/main" val="23018916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P877</a:t>
            </a:r>
            <a:endParaRPr lang="en-US" dirty="0"/>
          </a:p>
        </p:txBody>
      </p:sp>
      <p:sp>
        <p:nvSpPr>
          <p:cNvPr id="4" name="Slide Number Placeholder 3"/>
          <p:cNvSpPr>
            <a:spLocks noGrp="1"/>
          </p:cNvSpPr>
          <p:nvPr>
            <p:ph type="sldNum" sz="quarter" idx="10"/>
          </p:nvPr>
        </p:nvSpPr>
        <p:spPr/>
        <p:txBody>
          <a:bodyPr/>
          <a:lstStyle/>
          <a:p>
            <a:fld id="{D8AEA36B-18DC-49AB-AC1F-B29E8A6A3AC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27</a:t>
            </a:fld>
            <a:endParaRPr lang="en-US"/>
          </a:p>
        </p:txBody>
      </p:sp>
    </p:spTree>
    <p:extLst>
      <p:ext uri="{BB962C8B-B14F-4D97-AF65-F5344CB8AC3E}">
        <p14:creationId xmlns:p14="http://schemas.microsoft.com/office/powerpoint/2010/main" val="31331351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28</a:t>
            </a:fld>
            <a:endParaRPr lang="en-US"/>
          </a:p>
        </p:txBody>
      </p:sp>
    </p:spTree>
    <p:extLst>
      <p:ext uri="{BB962C8B-B14F-4D97-AF65-F5344CB8AC3E}">
        <p14:creationId xmlns:p14="http://schemas.microsoft.com/office/powerpoint/2010/main" val="17088200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P881</a:t>
            </a:r>
            <a:endParaRPr lang="en-US" dirty="0"/>
          </a:p>
        </p:txBody>
      </p:sp>
      <p:sp>
        <p:nvSpPr>
          <p:cNvPr id="4" name="Slide Number Placeholder 3"/>
          <p:cNvSpPr>
            <a:spLocks noGrp="1"/>
          </p:cNvSpPr>
          <p:nvPr>
            <p:ph type="sldNum" sz="quarter" idx="10"/>
          </p:nvPr>
        </p:nvSpPr>
        <p:spPr/>
        <p:txBody>
          <a:bodyPr/>
          <a:lstStyle/>
          <a:p>
            <a:fld id="{D8AEA36B-18DC-49AB-AC1F-B29E8A6A3AC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3</a:t>
            </a:fld>
            <a:endParaRPr lang="en-US"/>
          </a:p>
        </p:txBody>
      </p:sp>
    </p:spTree>
    <p:extLst>
      <p:ext uri="{BB962C8B-B14F-4D97-AF65-F5344CB8AC3E}">
        <p14:creationId xmlns:p14="http://schemas.microsoft.com/office/powerpoint/2010/main" val="4513069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30</a:t>
            </a:fld>
            <a:endParaRPr lang="en-US"/>
          </a:p>
        </p:txBody>
      </p:sp>
    </p:spTree>
    <p:extLst>
      <p:ext uri="{BB962C8B-B14F-4D97-AF65-F5344CB8AC3E}">
        <p14:creationId xmlns:p14="http://schemas.microsoft.com/office/powerpoint/2010/main" val="13517948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P883</a:t>
            </a:r>
            <a:endParaRPr lang="en-US" dirty="0"/>
          </a:p>
        </p:txBody>
      </p:sp>
      <p:sp>
        <p:nvSpPr>
          <p:cNvPr id="4" name="Slide Number Placeholder 3"/>
          <p:cNvSpPr>
            <a:spLocks noGrp="1"/>
          </p:cNvSpPr>
          <p:nvPr>
            <p:ph type="sldNum" sz="quarter" idx="10"/>
          </p:nvPr>
        </p:nvSpPr>
        <p:spPr/>
        <p:txBody>
          <a:bodyPr/>
          <a:lstStyle/>
          <a:p>
            <a:fld id="{D8AEA36B-18DC-49AB-AC1F-B29E8A6A3AC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32</a:t>
            </a:fld>
            <a:endParaRPr lang="en-US"/>
          </a:p>
        </p:txBody>
      </p:sp>
    </p:spTree>
    <p:extLst>
      <p:ext uri="{BB962C8B-B14F-4D97-AF65-F5344CB8AC3E}">
        <p14:creationId xmlns:p14="http://schemas.microsoft.com/office/powerpoint/2010/main" val="34305398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33</a:t>
            </a:fld>
            <a:endParaRPr lang="en-US"/>
          </a:p>
        </p:txBody>
      </p:sp>
    </p:spTree>
    <p:extLst>
      <p:ext uri="{BB962C8B-B14F-4D97-AF65-F5344CB8AC3E}">
        <p14:creationId xmlns:p14="http://schemas.microsoft.com/office/powerpoint/2010/main" val="9488842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34</a:t>
            </a:fld>
            <a:endParaRPr lang="en-US"/>
          </a:p>
        </p:txBody>
      </p:sp>
    </p:spTree>
    <p:extLst>
      <p:ext uri="{BB962C8B-B14F-4D97-AF65-F5344CB8AC3E}">
        <p14:creationId xmlns:p14="http://schemas.microsoft.com/office/powerpoint/2010/main" val="39523466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35</a:t>
            </a:fld>
            <a:endParaRPr lang="en-US"/>
          </a:p>
        </p:txBody>
      </p:sp>
    </p:spTree>
    <p:extLst>
      <p:ext uri="{BB962C8B-B14F-4D97-AF65-F5344CB8AC3E}">
        <p14:creationId xmlns:p14="http://schemas.microsoft.com/office/powerpoint/2010/main" val="35332258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36</a:t>
            </a:fld>
            <a:endParaRPr lang="en-US"/>
          </a:p>
        </p:txBody>
      </p:sp>
    </p:spTree>
    <p:extLst>
      <p:ext uri="{BB962C8B-B14F-4D97-AF65-F5344CB8AC3E}">
        <p14:creationId xmlns:p14="http://schemas.microsoft.com/office/powerpoint/2010/main" val="3456834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37</a:t>
            </a:fld>
            <a:endParaRPr lang="en-US"/>
          </a:p>
        </p:txBody>
      </p:sp>
    </p:spTree>
    <p:extLst>
      <p:ext uri="{BB962C8B-B14F-4D97-AF65-F5344CB8AC3E}">
        <p14:creationId xmlns:p14="http://schemas.microsoft.com/office/powerpoint/2010/main" val="33342056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38</a:t>
            </a:fld>
            <a:endParaRPr lang="en-US"/>
          </a:p>
        </p:txBody>
      </p:sp>
    </p:spTree>
    <p:extLst>
      <p:ext uri="{BB962C8B-B14F-4D97-AF65-F5344CB8AC3E}">
        <p14:creationId xmlns:p14="http://schemas.microsoft.com/office/powerpoint/2010/main" val="3385303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P900</a:t>
            </a:r>
            <a:endParaRPr lang="en-US" dirty="0"/>
          </a:p>
        </p:txBody>
      </p:sp>
      <p:sp>
        <p:nvSpPr>
          <p:cNvPr id="4" name="Slide Number Placeholder 3"/>
          <p:cNvSpPr>
            <a:spLocks noGrp="1"/>
          </p:cNvSpPr>
          <p:nvPr>
            <p:ph type="sldNum" sz="quarter" idx="10"/>
          </p:nvPr>
        </p:nvSpPr>
        <p:spPr/>
        <p:txBody>
          <a:bodyPr/>
          <a:lstStyle/>
          <a:p>
            <a:fld id="{D8AEA36B-18DC-49AB-AC1F-B29E8A6A3AC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P847</a:t>
            </a:r>
            <a:endParaRPr lang="en-US" dirty="0"/>
          </a:p>
        </p:txBody>
      </p:sp>
      <p:sp>
        <p:nvSpPr>
          <p:cNvPr id="4" name="Slide Number Placeholder 3"/>
          <p:cNvSpPr>
            <a:spLocks noGrp="1"/>
          </p:cNvSpPr>
          <p:nvPr>
            <p:ph type="sldNum" sz="quarter" idx="10"/>
          </p:nvPr>
        </p:nvSpPr>
        <p:spPr/>
        <p:txBody>
          <a:bodyPr/>
          <a:lstStyle/>
          <a:p>
            <a:fld id="{D8AEA36B-18DC-49AB-AC1F-B29E8A6A3AC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40</a:t>
            </a:fld>
            <a:endParaRPr lang="en-US"/>
          </a:p>
        </p:txBody>
      </p:sp>
    </p:spTree>
    <p:extLst>
      <p:ext uri="{BB962C8B-B14F-4D97-AF65-F5344CB8AC3E}">
        <p14:creationId xmlns:p14="http://schemas.microsoft.com/office/powerpoint/2010/main" val="13658713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41</a:t>
            </a:fld>
            <a:endParaRPr lang="en-US"/>
          </a:p>
        </p:txBody>
      </p:sp>
    </p:spTree>
    <p:extLst>
      <p:ext uri="{BB962C8B-B14F-4D97-AF65-F5344CB8AC3E}">
        <p14:creationId xmlns:p14="http://schemas.microsoft.com/office/powerpoint/2010/main" val="41310689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42</a:t>
            </a:fld>
            <a:endParaRPr lang="en-US"/>
          </a:p>
        </p:txBody>
      </p:sp>
    </p:spTree>
    <p:extLst>
      <p:ext uri="{BB962C8B-B14F-4D97-AF65-F5344CB8AC3E}">
        <p14:creationId xmlns:p14="http://schemas.microsoft.com/office/powerpoint/2010/main" val="29392227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43</a:t>
            </a:fld>
            <a:endParaRPr lang="en-US"/>
          </a:p>
        </p:txBody>
      </p:sp>
    </p:spTree>
    <p:extLst>
      <p:ext uri="{BB962C8B-B14F-4D97-AF65-F5344CB8AC3E}">
        <p14:creationId xmlns:p14="http://schemas.microsoft.com/office/powerpoint/2010/main" val="3800192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44</a:t>
            </a:fld>
            <a:endParaRPr lang="en-US"/>
          </a:p>
        </p:txBody>
      </p:sp>
    </p:spTree>
    <p:extLst>
      <p:ext uri="{BB962C8B-B14F-4D97-AF65-F5344CB8AC3E}">
        <p14:creationId xmlns:p14="http://schemas.microsoft.com/office/powerpoint/2010/main" val="153527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P850</a:t>
            </a:r>
            <a:endParaRPr lang="en-US" dirty="0"/>
          </a:p>
        </p:txBody>
      </p:sp>
      <p:sp>
        <p:nvSpPr>
          <p:cNvPr id="4" name="Slide Number Placeholder 3"/>
          <p:cNvSpPr>
            <a:spLocks noGrp="1"/>
          </p:cNvSpPr>
          <p:nvPr>
            <p:ph type="sldNum" sz="quarter" idx="10"/>
          </p:nvPr>
        </p:nvSpPr>
        <p:spPr/>
        <p:txBody>
          <a:bodyPr/>
          <a:lstStyle/>
          <a:p>
            <a:fld id="{D8AEA36B-18DC-49AB-AC1F-B29E8A6A3AC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6</a:t>
            </a:fld>
            <a:endParaRPr lang="en-US"/>
          </a:p>
        </p:txBody>
      </p:sp>
    </p:spTree>
    <p:extLst>
      <p:ext uri="{BB962C8B-B14F-4D97-AF65-F5344CB8AC3E}">
        <p14:creationId xmlns:p14="http://schemas.microsoft.com/office/powerpoint/2010/main" val="628838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7</a:t>
            </a:fld>
            <a:endParaRPr lang="en-US"/>
          </a:p>
        </p:txBody>
      </p:sp>
    </p:spTree>
    <p:extLst>
      <p:ext uri="{BB962C8B-B14F-4D97-AF65-F5344CB8AC3E}">
        <p14:creationId xmlns:p14="http://schemas.microsoft.com/office/powerpoint/2010/main" val="2549534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EA36B-18DC-49AB-AC1F-B29E8A6A3AC1}" type="slidenum">
              <a:rPr lang="en-US" smtClean="0"/>
              <a:pPr/>
              <a:t>8</a:t>
            </a:fld>
            <a:endParaRPr lang="en-US"/>
          </a:p>
        </p:txBody>
      </p:sp>
    </p:spTree>
    <p:extLst>
      <p:ext uri="{BB962C8B-B14F-4D97-AF65-F5344CB8AC3E}">
        <p14:creationId xmlns:p14="http://schemas.microsoft.com/office/powerpoint/2010/main" val="3301959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P861</a:t>
            </a:r>
            <a:endParaRPr lang="en-US" dirty="0"/>
          </a:p>
        </p:txBody>
      </p:sp>
      <p:sp>
        <p:nvSpPr>
          <p:cNvPr id="4" name="Slide Number Placeholder 3"/>
          <p:cNvSpPr>
            <a:spLocks noGrp="1"/>
          </p:cNvSpPr>
          <p:nvPr>
            <p:ph type="sldNum" sz="quarter" idx="10"/>
          </p:nvPr>
        </p:nvSpPr>
        <p:spPr/>
        <p:txBody>
          <a:bodyPr/>
          <a:lstStyle/>
          <a:p>
            <a:fld id="{D8AEA36B-18DC-49AB-AC1F-B29E8A6A3AC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CB23430-FEF2-426A-9023-1A23D43111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C1B19-D1B8-4FF1-8FDD-98FE9CC35E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83F9F-AC06-41EC-B177-A6F5B859E6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CBAF6-BC2D-4EEE-A165-FE247B4279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97CF3-A78A-4AF5-B7F8-ABB9D54F8E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en-US" smtClean="0"/>
              <a:t>Click to edit Master title style</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32579-DEF3-4376-ACEF-727DD391EF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722C9A-3997-4140-9427-1AEE4248D6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9BA8F3-F601-4D8D-BD6C-CD4A9C120A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E14312-8063-4346-BE47-AA77F4247A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en-US" smtClean="0"/>
              <a:t>Click to edit Master title style</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049FFA-FF04-41AE-8FE8-662B60DBBF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3400" y="6356350"/>
            <a:ext cx="533400" cy="365125"/>
          </a:xfrm>
        </p:spPr>
        <p:txBody>
          <a:bodyPr/>
          <a:lstStyle/>
          <a:p>
            <a:fld id="{0B191102-833B-448F-81C2-05FA80EE8F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n-US" smtClean="0"/>
              <a:t>Click to edit Master title style</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endParaRPr lang="en-US"/>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CFE3F434-8BED-44EB-86B7-148B6396CE9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Law, Investigation, and Ethics</a:t>
            </a:r>
          </a:p>
        </p:txBody>
      </p:sp>
      <p:sp>
        <p:nvSpPr>
          <p:cNvPr id="2051" name="Rectangle 3"/>
          <p:cNvSpPr>
            <a:spLocks noGrp="1" noChangeArrowheads="1"/>
          </p:cNvSpPr>
          <p:nvPr>
            <p:ph type="subTitle" idx="1"/>
          </p:nvPr>
        </p:nvSpPr>
        <p:spPr/>
        <p:txBody>
          <a:bodyPr/>
          <a:lstStyle/>
          <a:p>
            <a:r>
              <a:rPr lang="en-US"/>
              <a:t>IS 380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a:t>
            </a:r>
            <a:endParaRPr lang="en-US" dirty="0"/>
          </a:p>
        </p:txBody>
      </p:sp>
      <p:sp>
        <p:nvSpPr>
          <p:cNvPr id="3" name="Content Placeholder 2"/>
          <p:cNvSpPr>
            <a:spLocks noGrp="1"/>
          </p:cNvSpPr>
          <p:nvPr>
            <p:ph idx="1"/>
          </p:nvPr>
        </p:nvSpPr>
        <p:spPr/>
        <p:txBody>
          <a:bodyPr/>
          <a:lstStyle/>
          <a:p>
            <a:r>
              <a:rPr lang="en-US" dirty="0" smtClean="0"/>
              <a:t>Author controls the reproduction, distribution display of his work.</a:t>
            </a:r>
          </a:p>
          <a:p>
            <a:r>
              <a:rPr lang="en-US" dirty="0" smtClean="0"/>
              <a:t>Books, pictures, music, video, source code etc.</a:t>
            </a:r>
          </a:p>
          <a:p>
            <a:endParaRPr lang="en-US" dirty="0" smtClean="0"/>
          </a:p>
          <a:p>
            <a:r>
              <a:rPr lang="en-US" dirty="0" smtClean="0"/>
              <a:t>Unauthorized copying and distribution.</a:t>
            </a:r>
          </a:p>
          <a:p>
            <a:r>
              <a:rPr lang="en-US" dirty="0" smtClean="0"/>
              <a:t>Life +50 years</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Trademark ™</a:t>
            </a:r>
            <a:endParaRPr lang="en-US" dirty="0"/>
          </a:p>
        </p:txBody>
      </p:sp>
      <p:sp>
        <p:nvSpPr>
          <p:cNvPr id="3" name="Content Placeholder 2"/>
          <p:cNvSpPr>
            <a:spLocks noGrp="1"/>
          </p:cNvSpPr>
          <p:nvPr>
            <p:ph idx="1"/>
          </p:nvPr>
        </p:nvSpPr>
        <p:spPr/>
        <p:txBody>
          <a:bodyPr/>
          <a:lstStyle/>
          <a:p>
            <a:r>
              <a:rPr lang="en-US" dirty="0" smtClean="0"/>
              <a:t>Protects a word, name, symbol. . .packaging ‘trade dress’</a:t>
            </a:r>
          </a:p>
          <a:p>
            <a:r>
              <a:rPr lang="en-US" dirty="0" smtClean="0"/>
              <a:t>Brand identity</a:t>
            </a:r>
          </a:p>
          <a:p>
            <a:r>
              <a:rPr lang="en-US" dirty="0" smtClean="0"/>
              <a:t>Cannot be a number or common word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a:t>
            </a:r>
            <a:endParaRPr lang="en-US" dirty="0"/>
          </a:p>
        </p:txBody>
      </p:sp>
      <p:sp>
        <p:nvSpPr>
          <p:cNvPr id="3" name="Content Placeholder 2"/>
          <p:cNvSpPr>
            <a:spLocks noGrp="1"/>
          </p:cNvSpPr>
          <p:nvPr>
            <p:ph idx="1"/>
          </p:nvPr>
        </p:nvSpPr>
        <p:spPr/>
        <p:txBody>
          <a:bodyPr/>
          <a:lstStyle/>
          <a:p>
            <a:r>
              <a:rPr lang="en-US" dirty="0" smtClean="0"/>
              <a:t>Excludes others from using an invention.</a:t>
            </a:r>
          </a:p>
          <a:p>
            <a:r>
              <a:rPr lang="en-US" dirty="0" smtClean="0"/>
              <a:t>Must be novel, useful, not obvious</a:t>
            </a:r>
          </a:p>
          <a:p>
            <a:pPr lvl="1"/>
            <a:r>
              <a:rPr lang="en-US" dirty="0" smtClean="0"/>
              <a:t>(In reality this could be questioned considering some of the things that have been patented)</a:t>
            </a:r>
          </a:p>
          <a:p>
            <a:r>
              <a:rPr lang="en-US" dirty="0" smtClean="0"/>
              <a:t>Can not make, sell, use the idea/invention for 20 years (17 for older patents, 14 for designs)</a:t>
            </a:r>
          </a:p>
          <a:p>
            <a:r>
              <a:rPr lang="en-US" dirty="0" smtClean="0"/>
              <a:t>International patents: WIPO</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a:t>
            </a:r>
            <a:endParaRPr lang="en-US" dirty="0"/>
          </a:p>
        </p:txBody>
      </p:sp>
      <p:sp>
        <p:nvSpPr>
          <p:cNvPr id="3" name="Content Placeholder 2"/>
          <p:cNvSpPr>
            <a:spLocks noGrp="1"/>
          </p:cNvSpPr>
          <p:nvPr>
            <p:ph idx="1"/>
          </p:nvPr>
        </p:nvSpPr>
        <p:spPr/>
        <p:txBody>
          <a:bodyPr>
            <a:normAutofit/>
          </a:bodyPr>
          <a:lstStyle/>
          <a:p>
            <a:r>
              <a:rPr lang="en-US" dirty="0" smtClean="0"/>
              <a:t>Software is licensed, not sold outright</a:t>
            </a:r>
          </a:p>
          <a:p>
            <a:pPr lvl="1"/>
            <a:r>
              <a:rPr lang="en-US" dirty="0" smtClean="0"/>
              <a:t>Freeware – free of charge</a:t>
            </a:r>
          </a:p>
          <a:p>
            <a:pPr lvl="1"/>
            <a:r>
              <a:rPr lang="en-US" dirty="0" smtClean="0"/>
              <a:t>Shareware/</a:t>
            </a:r>
            <a:r>
              <a:rPr lang="en-US" dirty="0" err="1" smtClean="0"/>
              <a:t>Trialware</a:t>
            </a:r>
            <a:r>
              <a:rPr lang="en-US" dirty="0" smtClean="0"/>
              <a:t> – test then purchase</a:t>
            </a:r>
          </a:p>
          <a:p>
            <a:pPr lvl="1"/>
            <a:r>
              <a:rPr lang="en-US" dirty="0" smtClean="0"/>
              <a:t>Commercial – standard</a:t>
            </a:r>
          </a:p>
          <a:p>
            <a:pPr lvl="1"/>
            <a:r>
              <a:rPr lang="en-US" dirty="0" smtClean="0"/>
              <a:t>Academic – provided usually at reduced cost.</a:t>
            </a:r>
          </a:p>
          <a:p>
            <a:r>
              <a:rPr lang="en-US" dirty="0" smtClean="0"/>
              <a:t>EULA – end user license agreement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Piracy</a:t>
            </a:r>
            <a:endParaRPr lang="en-US" dirty="0"/>
          </a:p>
        </p:txBody>
      </p:sp>
      <p:sp>
        <p:nvSpPr>
          <p:cNvPr id="3" name="Content Placeholder 2"/>
          <p:cNvSpPr>
            <a:spLocks noGrp="1"/>
          </p:cNvSpPr>
          <p:nvPr>
            <p:ph idx="1"/>
          </p:nvPr>
        </p:nvSpPr>
        <p:spPr/>
        <p:txBody>
          <a:bodyPr>
            <a:normAutofit lnSpcReduction="10000"/>
          </a:bodyPr>
          <a:lstStyle/>
          <a:p>
            <a:r>
              <a:rPr lang="en-US" dirty="0" smtClean="0"/>
              <a:t>Used or duplicated without permission</a:t>
            </a:r>
          </a:p>
          <a:p>
            <a:r>
              <a:rPr lang="en-US" dirty="0" smtClean="0"/>
              <a:t>SPA – software protection association</a:t>
            </a:r>
          </a:p>
          <a:p>
            <a:pPr lvl="1"/>
            <a:r>
              <a:rPr lang="en-US" dirty="0" smtClean="0"/>
              <a:t>Beware of the audit</a:t>
            </a:r>
          </a:p>
          <a:p>
            <a:r>
              <a:rPr lang="en-US" dirty="0" smtClean="0"/>
              <a:t>BSA – business software alliance</a:t>
            </a:r>
          </a:p>
          <a:p>
            <a:r>
              <a:rPr lang="en-US" dirty="0" smtClean="0"/>
              <a:t>Decompiling object code</a:t>
            </a:r>
          </a:p>
          <a:p>
            <a:pPr lvl="1"/>
            <a:r>
              <a:rPr lang="en-US" dirty="0" smtClean="0"/>
              <a:t>Find security holes</a:t>
            </a:r>
          </a:p>
          <a:p>
            <a:r>
              <a:rPr lang="en-US" dirty="0" smtClean="0"/>
              <a:t>DMCA – digital Millennium Copyright Act (DMCA)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en-US" dirty="0"/>
          </a:p>
        </p:txBody>
      </p:sp>
      <p:sp>
        <p:nvSpPr>
          <p:cNvPr id="3" name="Content Placeholder 2"/>
          <p:cNvSpPr>
            <a:spLocks noGrp="1"/>
          </p:cNvSpPr>
          <p:nvPr>
            <p:ph idx="1"/>
          </p:nvPr>
        </p:nvSpPr>
        <p:spPr/>
        <p:txBody>
          <a:bodyPr/>
          <a:lstStyle/>
          <a:p>
            <a:r>
              <a:rPr lang="en-US" dirty="0" smtClean="0"/>
              <a:t>Federal privacy act of 1974</a:t>
            </a:r>
          </a:p>
          <a:p>
            <a:r>
              <a:rPr lang="en-US" dirty="0" smtClean="0"/>
              <a:t>HIPAA – Health Insurance Portability and Accountability Act</a:t>
            </a:r>
          </a:p>
          <a:p>
            <a:r>
              <a:rPr lang="en-US" dirty="0" err="1" smtClean="0"/>
              <a:t>Choicepoint</a:t>
            </a:r>
            <a:r>
              <a:rPr lang="en-US" dirty="0" smtClean="0"/>
              <a:t>/LexisNexis</a:t>
            </a:r>
          </a:p>
          <a:p>
            <a:endParaRPr lang="en-US" dirty="0" smtClean="0"/>
          </a:p>
          <a:p>
            <a:r>
              <a:rPr lang="en-US" dirty="0" smtClean="0"/>
              <a:t>TIA – total information awareness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SOX</a:t>
            </a:r>
            <a:endParaRPr lang="en-US" dirty="0"/>
          </a:p>
        </p:txBody>
      </p:sp>
      <p:sp>
        <p:nvSpPr>
          <p:cNvPr id="3" name="Content Placeholder 2"/>
          <p:cNvSpPr>
            <a:spLocks noGrp="1"/>
          </p:cNvSpPr>
          <p:nvPr>
            <p:ph idx="1"/>
          </p:nvPr>
        </p:nvSpPr>
        <p:spPr/>
        <p:txBody>
          <a:bodyPr/>
          <a:lstStyle/>
          <a:p>
            <a:r>
              <a:rPr lang="en-US" dirty="0" smtClean="0"/>
              <a:t>Sarbanes-Oxley Act</a:t>
            </a:r>
          </a:p>
          <a:p>
            <a:r>
              <a:rPr lang="en-US" dirty="0" smtClean="0"/>
              <a:t>Result of corporate fraud (Enron)</a:t>
            </a:r>
          </a:p>
          <a:p>
            <a:r>
              <a:rPr lang="en-US" dirty="0" smtClean="0"/>
              <a:t>Part 404 – IT – safeguarding data, Integrity and authenticity</a:t>
            </a:r>
          </a:p>
          <a:p>
            <a:r>
              <a:rPr lang="en-US" dirty="0" smtClean="0"/>
              <a:t>CEO, CFO, others legally responsible for the data</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a:t>
            </a:r>
            <a:endParaRPr lang="en-US" dirty="0"/>
          </a:p>
        </p:txBody>
      </p:sp>
      <p:sp>
        <p:nvSpPr>
          <p:cNvPr id="3" name="Content Placeholder 2"/>
          <p:cNvSpPr>
            <a:spLocks noGrp="1"/>
          </p:cNvSpPr>
          <p:nvPr>
            <p:ph idx="1"/>
          </p:nvPr>
        </p:nvSpPr>
        <p:spPr/>
        <p:txBody>
          <a:bodyPr/>
          <a:lstStyle/>
          <a:p>
            <a:r>
              <a:rPr lang="en-US" dirty="0" smtClean="0"/>
              <a:t>Health Insurance Portability and Accountability Act</a:t>
            </a:r>
          </a:p>
          <a:p>
            <a:r>
              <a:rPr lang="en-US" dirty="0" smtClean="0"/>
              <a:t>Storage use, transmission of medical information and health care data</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GLBA</a:t>
            </a:r>
            <a:endParaRPr lang="en-US" dirty="0"/>
          </a:p>
        </p:txBody>
      </p:sp>
      <p:sp>
        <p:nvSpPr>
          <p:cNvPr id="3" name="Content Placeholder 2"/>
          <p:cNvSpPr>
            <a:spLocks noGrp="1"/>
          </p:cNvSpPr>
          <p:nvPr>
            <p:ph idx="1"/>
          </p:nvPr>
        </p:nvSpPr>
        <p:spPr/>
        <p:txBody>
          <a:bodyPr/>
          <a:lstStyle/>
          <a:p>
            <a:r>
              <a:rPr lang="en-US" dirty="0" smtClean="0"/>
              <a:t>Gramm-Leach-Bliley Act</a:t>
            </a:r>
          </a:p>
          <a:p>
            <a:r>
              <a:rPr lang="en-US" dirty="0" smtClean="0"/>
              <a:t>Financial institutions – option to prohibit sharing data</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Fraud and Abuse Act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Anti-hacking law</a:t>
            </a:r>
          </a:p>
          <a:p>
            <a:r>
              <a:rPr lang="en-US" dirty="0" smtClean="0"/>
              <a:t>Knowing access of federal computers to obtain secret information</a:t>
            </a:r>
          </a:p>
          <a:p>
            <a:r>
              <a:rPr lang="en-US" dirty="0" smtClean="0"/>
              <a:t>Use of computer to obtain information without authorization</a:t>
            </a:r>
          </a:p>
          <a:p>
            <a:r>
              <a:rPr lang="en-US" dirty="0" smtClean="0"/>
              <a:t>Using a protected computer without authorization with intent to defraud</a:t>
            </a:r>
          </a:p>
          <a:p>
            <a:r>
              <a:rPr lang="en-US" dirty="0" smtClean="0"/>
              <a:t>Trafficking in passwords with intent to defraud</a:t>
            </a:r>
          </a:p>
          <a:p>
            <a:r>
              <a:rPr lang="en-US" dirty="0" smtClean="0"/>
              <a:t>Electronic threats to cause damage to a computer</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r>
              <a:rPr lang="en-US" dirty="0"/>
              <a:t>Why does computer crime happen</a:t>
            </a:r>
            <a:r>
              <a:rPr lang="en-US" dirty="0" smtClean="0"/>
              <a:t>? MOM</a:t>
            </a:r>
            <a:endParaRPr lang="en-US" dirty="0"/>
          </a:p>
        </p:txBody>
      </p:sp>
      <p:sp>
        <p:nvSpPr>
          <p:cNvPr id="25603" name="Rectangle 3"/>
          <p:cNvSpPr>
            <a:spLocks noGrp="1" noChangeArrowheads="1"/>
          </p:cNvSpPr>
          <p:nvPr>
            <p:ph idx="1"/>
          </p:nvPr>
        </p:nvSpPr>
        <p:spPr/>
        <p:txBody>
          <a:bodyPr/>
          <a:lstStyle/>
          <a:p>
            <a:r>
              <a:rPr lang="en-US" dirty="0"/>
              <a:t>Motive </a:t>
            </a:r>
            <a:r>
              <a:rPr lang="en-US" dirty="0" smtClean="0"/>
              <a:t> </a:t>
            </a:r>
            <a:endParaRPr lang="en-US" dirty="0"/>
          </a:p>
          <a:p>
            <a:r>
              <a:rPr lang="en-US" dirty="0" smtClean="0"/>
              <a:t>Opportunity </a:t>
            </a:r>
            <a:endParaRPr lang="en-US" dirty="0"/>
          </a:p>
          <a:p>
            <a:r>
              <a:rPr lang="en-US" dirty="0"/>
              <a:t>Means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Privacy Act of 1974</a:t>
            </a:r>
            <a:endParaRPr lang="en-US" dirty="0"/>
          </a:p>
        </p:txBody>
      </p:sp>
      <p:sp>
        <p:nvSpPr>
          <p:cNvPr id="3" name="Content Placeholder 2"/>
          <p:cNvSpPr>
            <a:spLocks noGrp="1"/>
          </p:cNvSpPr>
          <p:nvPr>
            <p:ph idx="1"/>
          </p:nvPr>
        </p:nvSpPr>
        <p:spPr/>
        <p:txBody>
          <a:bodyPr/>
          <a:lstStyle/>
          <a:p>
            <a:r>
              <a:rPr lang="en-US" dirty="0" smtClean="0"/>
              <a:t>Meant to keep the government in check regarding collecting and using personal information.</a:t>
            </a:r>
          </a:p>
          <a:p>
            <a:r>
              <a:rPr lang="en-US" dirty="0" smtClean="0"/>
              <a:t>Information can be gathered if it is</a:t>
            </a:r>
          </a:p>
          <a:p>
            <a:pPr lvl="1"/>
            <a:r>
              <a:rPr lang="en-US" dirty="0" smtClean="0"/>
              <a:t>Relevant</a:t>
            </a:r>
          </a:p>
          <a:p>
            <a:pPr lvl="1"/>
            <a:r>
              <a:rPr lang="en-US" smtClean="0"/>
              <a:t>Necessary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Security Act of 1987</a:t>
            </a:r>
            <a:endParaRPr lang="en-US" dirty="0"/>
          </a:p>
        </p:txBody>
      </p:sp>
      <p:sp>
        <p:nvSpPr>
          <p:cNvPr id="3" name="Content Placeholder 2"/>
          <p:cNvSpPr>
            <a:spLocks noGrp="1"/>
          </p:cNvSpPr>
          <p:nvPr>
            <p:ph idx="1"/>
          </p:nvPr>
        </p:nvSpPr>
        <p:spPr/>
        <p:txBody>
          <a:bodyPr/>
          <a:lstStyle/>
          <a:p>
            <a:r>
              <a:rPr lang="en-US" dirty="0" smtClean="0"/>
              <a:t>Security of government computers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Espionage Act of 1996</a:t>
            </a:r>
            <a:endParaRPr lang="en-US" dirty="0"/>
          </a:p>
        </p:txBody>
      </p:sp>
      <p:sp>
        <p:nvSpPr>
          <p:cNvPr id="3" name="Content Placeholder 2"/>
          <p:cNvSpPr>
            <a:spLocks noGrp="1"/>
          </p:cNvSpPr>
          <p:nvPr>
            <p:ph idx="1"/>
          </p:nvPr>
        </p:nvSpPr>
        <p:spPr/>
        <p:txBody>
          <a:bodyPr/>
          <a:lstStyle/>
          <a:p>
            <a:r>
              <a:rPr lang="en-US" dirty="0" smtClean="0"/>
              <a:t>FBI to investigate corporate espionage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privacy</a:t>
            </a:r>
            <a:endParaRPr lang="en-US" dirty="0"/>
          </a:p>
        </p:txBody>
      </p:sp>
      <p:sp>
        <p:nvSpPr>
          <p:cNvPr id="3" name="Content Placeholder 2"/>
          <p:cNvSpPr>
            <a:spLocks noGrp="1"/>
          </p:cNvSpPr>
          <p:nvPr>
            <p:ph idx="1"/>
          </p:nvPr>
        </p:nvSpPr>
        <p:spPr/>
        <p:txBody>
          <a:bodyPr/>
          <a:lstStyle/>
          <a:p>
            <a:r>
              <a:rPr lang="en-US" dirty="0" smtClean="0"/>
              <a:t>Employees must be informed that their activities are monitored</a:t>
            </a:r>
          </a:p>
          <a:p>
            <a:r>
              <a:rPr lang="en-US" dirty="0" smtClean="0"/>
              <a:t>There must be a policy in place</a:t>
            </a:r>
          </a:p>
          <a:p>
            <a:r>
              <a:rPr lang="en-US" dirty="0" smtClean="0"/>
              <a:t>Monitoring must be </a:t>
            </a:r>
            <a:r>
              <a:rPr lang="en-US" dirty="0" smtClean="0"/>
              <a:t>consistent</a:t>
            </a:r>
            <a:endParaRPr lang="en-US" dirty="0" smtClean="0"/>
          </a:p>
          <a:p>
            <a:r>
              <a:rPr lang="en-US" dirty="0" smtClean="0"/>
              <a:t>Banners “This system is monitored.  Any and all activity may be reviewed.  there is no right to privacy on this system”</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bg1">
              <a:lumMod val="95000"/>
              <a:lumOff val="5000"/>
            </a:schemeClr>
          </a:solidFill>
        </p:spPr>
        <p:txBody>
          <a:bodyPr>
            <a:normAutofit fontScale="92500" lnSpcReduction="20000"/>
          </a:bodyPr>
          <a:lstStyle/>
          <a:p>
            <a:pPr>
              <a:buNone/>
            </a:pPr>
            <a:r>
              <a:rPr lang="en-US" b="1" dirty="0" smtClean="0">
                <a:solidFill>
                  <a:schemeClr val="tx2">
                    <a:lumMod val="75000"/>
                  </a:schemeClr>
                </a:solidFill>
                <a:latin typeface="Courier New" pitchFamily="49" charset="0"/>
                <a:cs typeface="Courier New" pitchFamily="49" charset="0"/>
              </a:rPr>
              <a:t>This system is for the use of authorized users only. Individuals using this computer system without authority, or in excess of their authority, are subject to having all of their activities on this system monitored and recorded by system personnel.</a:t>
            </a:r>
          </a:p>
          <a:p>
            <a:pPr>
              <a:buNone/>
            </a:pPr>
            <a:r>
              <a:rPr lang="en-US" b="1" dirty="0" smtClean="0">
                <a:solidFill>
                  <a:schemeClr val="tx2">
                    <a:lumMod val="75000"/>
                  </a:schemeClr>
                </a:solidFill>
                <a:latin typeface="Courier New" pitchFamily="49" charset="0"/>
                <a:cs typeface="Courier New" pitchFamily="49" charset="0"/>
              </a:rPr>
              <a:t>In the course of monitoring individuals improperly using this system, or in the course of system maintenance, the activities of authorized users may also be monitored.</a:t>
            </a:r>
          </a:p>
          <a:p>
            <a:pPr>
              <a:buNone/>
            </a:pPr>
            <a:r>
              <a:rPr lang="en-US" b="1" dirty="0" smtClean="0">
                <a:solidFill>
                  <a:schemeClr val="tx2">
                    <a:lumMod val="75000"/>
                  </a:schemeClr>
                </a:solidFill>
                <a:latin typeface="Courier New" pitchFamily="49" charset="0"/>
                <a:cs typeface="Courier New" pitchFamily="49" charset="0"/>
              </a:rPr>
              <a:t>Anyone using this system expressly consents to such monitoring and is advised that if such monitoring reveals possible evidence of criminal activity, system personnel may provide the evidence of such monitoring to law enforcement officials.</a:t>
            </a:r>
            <a:endParaRPr lang="en-US" b="1" dirty="0">
              <a:solidFill>
                <a:schemeClr val="tx2">
                  <a:lumMod val="75000"/>
                </a:schemeClr>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Liability</a:t>
            </a:r>
            <a:endParaRPr lang="en-US" dirty="0"/>
          </a:p>
        </p:txBody>
      </p:sp>
      <p:sp>
        <p:nvSpPr>
          <p:cNvPr id="3" name="Content Placeholder 2"/>
          <p:cNvSpPr>
            <a:spLocks noGrp="1"/>
          </p:cNvSpPr>
          <p:nvPr>
            <p:ph idx="1"/>
          </p:nvPr>
        </p:nvSpPr>
        <p:spPr/>
        <p:txBody>
          <a:bodyPr/>
          <a:lstStyle/>
          <a:p>
            <a:r>
              <a:rPr lang="en-US" dirty="0" smtClean="0"/>
              <a:t>Steps to be taken to make sure blame can not be placed on you</a:t>
            </a:r>
          </a:p>
          <a:p>
            <a:r>
              <a:rPr lang="en-US" dirty="0" smtClean="0"/>
              <a:t>Due care  -to do all that can be reasonably done to prevent a breach and if a breach takes place actions are taken to mitigate the damage.</a:t>
            </a:r>
          </a:p>
          <a:p>
            <a:r>
              <a:rPr lang="en-US" dirty="0" smtClean="0"/>
              <a:t>Due diligence – investigate all possible weaknesses and vulnerabilities.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Liability (cont)</a:t>
            </a:r>
            <a:endParaRPr lang="en-US" dirty="0"/>
          </a:p>
        </p:txBody>
      </p:sp>
      <p:sp>
        <p:nvSpPr>
          <p:cNvPr id="3" name="Content Placeholder 2"/>
          <p:cNvSpPr>
            <a:spLocks noGrp="1"/>
          </p:cNvSpPr>
          <p:nvPr>
            <p:ph idx="1"/>
          </p:nvPr>
        </p:nvSpPr>
        <p:spPr/>
        <p:txBody>
          <a:bodyPr/>
          <a:lstStyle/>
          <a:p>
            <a:r>
              <a:rPr lang="en-US" dirty="0" smtClean="0"/>
              <a:t>Legally recognized obligation – protect from unreasonable risks</a:t>
            </a:r>
          </a:p>
          <a:p>
            <a:r>
              <a:rPr lang="en-US" dirty="0" smtClean="0"/>
              <a:t>Proximate cause – relates to failing to protect against unreasonable risks causing a loss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sz="2800"/>
              <a:t>Lab: Identify Legally recognized obligation, Failure to conform to the required standard, and Proximate causation and resulting injury or damage</a:t>
            </a:r>
            <a:r>
              <a:rPr lang="en-US"/>
              <a:t> </a:t>
            </a:r>
          </a:p>
        </p:txBody>
      </p:sp>
      <p:graphicFrame>
        <p:nvGraphicFramePr>
          <p:cNvPr id="28690" name="Group 18"/>
          <p:cNvGraphicFramePr>
            <a:graphicFrameLocks noGrp="1"/>
          </p:cNvGraphicFramePr>
          <p:nvPr/>
        </p:nvGraphicFramePr>
        <p:xfrm>
          <a:off x="762000" y="2133600"/>
          <a:ext cx="6858000" cy="4206240"/>
        </p:xfrm>
        <a:graphic>
          <a:graphicData uri="http://schemas.openxmlformats.org/drawingml/2006/table">
            <a:tbl>
              <a:tblPr/>
              <a:tblGrid>
                <a:gridCol w="6858000"/>
              </a:tblGrid>
              <a:tr h="165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smtClean="0">
                          <a:ln>
                            <a:noFill/>
                          </a:ln>
                          <a:solidFill>
                            <a:srgbClr val="000000"/>
                          </a:solidFill>
                          <a:effectLst/>
                          <a:latin typeface="Verdana" charset="0"/>
                        </a:rPr>
                        <a:t>Credit company loses laptop with SSNs and financial records</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smtClean="0">
                          <a:ln>
                            <a:noFill/>
                          </a:ln>
                          <a:solidFill>
                            <a:srgbClr val="000000"/>
                          </a:solidFill>
                          <a:effectLst/>
                          <a:latin typeface="Verdana" charset="0"/>
                        </a:rPr>
                        <a:t>Insurance company sells medical data to a drug company</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smtClean="0">
                          <a:ln>
                            <a:noFill/>
                          </a:ln>
                          <a:solidFill>
                            <a:srgbClr val="000000"/>
                          </a:solidFill>
                          <a:effectLst/>
                          <a:latin typeface="Verdana" charset="0"/>
                        </a:rPr>
                        <a:t>Financial companywith no AV software has account numbers stolen</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smtClean="0">
                          <a:ln>
                            <a:noFill/>
                          </a:ln>
                          <a:solidFill>
                            <a:srgbClr val="000000"/>
                          </a:solidFill>
                          <a:effectLst/>
                          <a:latin typeface="Verdana" charset="0"/>
                        </a:rPr>
                        <a:t>A college leaves grade information on a public web page</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a:r>
              <a:rPr lang="en-US"/>
              <a:t>Incident response</a:t>
            </a:r>
          </a:p>
        </p:txBody>
      </p:sp>
      <p:sp>
        <p:nvSpPr>
          <p:cNvPr id="30723" name="Rectangle 3"/>
          <p:cNvSpPr>
            <a:spLocks noGrp="1" noChangeArrowheads="1"/>
          </p:cNvSpPr>
          <p:nvPr>
            <p:ph idx="1"/>
          </p:nvPr>
        </p:nvSpPr>
        <p:spPr/>
        <p:txBody>
          <a:bodyPr/>
          <a:lstStyle/>
          <a:p>
            <a:r>
              <a:rPr lang="en-US" dirty="0"/>
              <a:t>First responders when a computer security issues comes up</a:t>
            </a:r>
          </a:p>
          <a:p>
            <a:r>
              <a:rPr lang="en-US" dirty="0"/>
              <a:t>Team combines technical, management, and possibly PR professionals</a:t>
            </a:r>
          </a:p>
          <a:p>
            <a:r>
              <a:rPr lang="en-US" dirty="0"/>
              <a:t>Does not replace law </a:t>
            </a:r>
            <a:r>
              <a:rPr lang="en-US" dirty="0" smtClean="0"/>
              <a:t>enforcement</a:t>
            </a:r>
          </a:p>
          <a:p>
            <a:r>
              <a:rPr lang="en-US" dirty="0" smtClean="0"/>
              <a:t>Plan (policy and procedures) needs to be developed in advance!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a:t>The incident response </a:t>
            </a:r>
            <a:r>
              <a:rPr lang="en-US" dirty="0" smtClean="0"/>
              <a:t>team (CERT)  </a:t>
            </a:r>
            <a:r>
              <a:rPr lang="en-US" dirty="0"/>
              <a:t>should have</a:t>
            </a:r>
          </a:p>
        </p:txBody>
      </p:sp>
      <p:sp>
        <p:nvSpPr>
          <p:cNvPr id="31747" name="Rectangle 3"/>
          <p:cNvSpPr>
            <a:spLocks noGrp="1" noChangeArrowheads="1"/>
          </p:cNvSpPr>
          <p:nvPr>
            <p:ph idx="1"/>
          </p:nvPr>
        </p:nvSpPr>
        <p:spPr/>
        <p:txBody>
          <a:bodyPr>
            <a:normAutofit lnSpcReduction="10000"/>
          </a:bodyPr>
          <a:lstStyle/>
          <a:p>
            <a:pPr>
              <a:lnSpc>
                <a:spcPct val="90000"/>
              </a:lnSpc>
            </a:pPr>
            <a:r>
              <a:rPr lang="en-US" sz="2800"/>
              <a:t>List of outside agencies and resources to contact or report to </a:t>
            </a:r>
          </a:p>
          <a:p>
            <a:pPr>
              <a:lnSpc>
                <a:spcPct val="90000"/>
              </a:lnSpc>
            </a:pPr>
            <a:r>
              <a:rPr lang="en-US" sz="2800"/>
              <a:t>List of computer or forensics experts to contact</a:t>
            </a:r>
          </a:p>
          <a:p>
            <a:pPr>
              <a:lnSpc>
                <a:spcPct val="90000"/>
              </a:lnSpc>
            </a:pPr>
            <a:r>
              <a:rPr lang="en-US" sz="2800"/>
              <a:t>Steps on how to search for evidence</a:t>
            </a:r>
          </a:p>
          <a:p>
            <a:pPr>
              <a:lnSpc>
                <a:spcPct val="90000"/>
              </a:lnSpc>
            </a:pPr>
            <a:r>
              <a:rPr lang="en-US" sz="2800"/>
              <a:t>Steps on how to secure and preserve evidence </a:t>
            </a:r>
          </a:p>
          <a:p>
            <a:pPr>
              <a:lnSpc>
                <a:spcPct val="90000"/>
              </a:lnSpc>
            </a:pPr>
            <a:r>
              <a:rPr lang="en-US" sz="2800"/>
              <a:t>List of items that should be included on the report </a:t>
            </a:r>
          </a:p>
          <a:p>
            <a:pPr>
              <a:lnSpc>
                <a:spcPct val="90000"/>
              </a:lnSpc>
            </a:pPr>
            <a:r>
              <a:rPr lang="en-US" sz="2800"/>
              <a:t>Description of how the different systems should be treated in this type of  situation (for example, removed from the Internet and the network and  powered down)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a:t>
            </a:r>
            <a:endParaRPr lang="en-US" dirty="0"/>
          </a:p>
        </p:txBody>
      </p:sp>
      <p:sp>
        <p:nvSpPr>
          <p:cNvPr id="3" name="Content Placeholder 2"/>
          <p:cNvSpPr>
            <a:spLocks noGrp="1"/>
          </p:cNvSpPr>
          <p:nvPr>
            <p:ph idx="1"/>
          </p:nvPr>
        </p:nvSpPr>
        <p:spPr/>
        <p:txBody>
          <a:bodyPr/>
          <a:lstStyle/>
          <a:p>
            <a:r>
              <a:rPr lang="en-US" dirty="0" smtClean="0"/>
              <a:t>The legal system and laws have not kept up with the  pace of technology.</a:t>
            </a:r>
          </a:p>
          <a:p>
            <a:r>
              <a:rPr lang="en-US" dirty="0" smtClean="0"/>
              <a:t>Challenge of obtaining and handling evidence</a:t>
            </a:r>
          </a:p>
          <a:p>
            <a:r>
              <a:rPr lang="en-US" dirty="0" smtClean="0"/>
              <a:t>Education of law enforcement, lawyers, judges, juries.</a:t>
            </a:r>
          </a:p>
          <a:p>
            <a:pPr lvl="1"/>
            <a:r>
              <a:rPr lang="en-US" dirty="0" smtClean="0"/>
              <a:t>Do they even understand?</a:t>
            </a:r>
          </a:p>
          <a:p>
            <a:r>
              <a:rPr lang="en-US" dirty="0" smtClean="0"/>
              <a:t>Jurisdiction issues</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The jump bag</a:t>
            </a:r>
          </a:p>
        </p:txBody>
      </p:sp>
      <p:sp>
        <p:nvSpPr>
          <p:cNvPr id="32771" name="Rectangle 3"/>
          <p:cNvSpPr>
            <a:spLocks noGrp="1" noChangeArrowheads="1"/>
          </p:cNvSpPr>
          <p:nvPr>
            <p:ph idx="1"/>
          </p:nvPr>
        </p:nvSpPr>
        <p:spPr/>
        <p:txBody>
          <a:bodyPr/>
          <a:lstStyle/>
          <a:p>
            <a:pPr>
              <a:lnSpc>
                <a:spcPct val="90000"/>
              </a:lnSpc>
            </a:pPr>
            <a:r>
              <a:rPr lang="en-US" dirty="0"/>
              <a:t>Disk imaging software</a:t>
            </a:r>
          </a:p>
          <a:p>
            <a:pPr>
              <a:lnSpc>
                <a:spcPct val="90000"/>
              </a:lnSpc>
            </a:pPr>
            <a:r>
              <a:rPr lang="en-US" dirty="0"/>
              <a:t>Notebook (Pages don’t tear out)</a:t>
            </a:r>
          </a:p>
          <a:p>
            <a:pPr>
              <a:lnSpc>
                <a:spcPct val="90000"/>
              </a:lnSpc>
            </a:pPr>
            <a:r>
              <a:rPr lang="en-US" dirty="0"/>
              <a:t>Camera</a:t>
            </a:r>
          </a:p>
          <a:p>
            <a:pPr>
              <a:lnSpc>
                <a:spcPct val="90000"/>
              </a:lnSpc>
            </a:pPr>
            <a:r>
              <a:rPr lang="en-US" dirty="0"/>
              <a:t>Evidence </a:t>
            </a:r>
            <a:r>
              <a:rPr lang="en-US" dirty="0" smtClean="0"/>
              <a:t>tags &amp; Bags</a:t>
            </a:r>
            <a:endParaRPr lang="en-US" dirty="0"/>
          </a:p>
          <a:p>
            <a:pPr>
              <a:lnSpc>
                <a:spcPct val="90000"/>
              </a:lnSpc>
            </a:pPr>
            <a:r>
              <a:rPr lang="en-US" dirty="0"/>
              <a:t>Contact numbers</a:t>
            </a:r>
          </a:p>
          <a:p>
            <a:pPr>
              <a:lnSpc>
                <a:spcPct val="90000"/>
              </a:lnSpc>
            </a:pPr>
            <a:r>
              <a:rPr lang="en-US" dirty="0"/>
              <a:t>Other hardware and software tools</a:t>
            </a:r>
          </a:p>
          <a:p>
            <a:pPr>
              <a:lnSpc>
                <a:spcPct val="90000"/>
              </a:lnSpc>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sp>
        <p:nvSpPr>
          <p:cNvPr id="3" name="Content Placeholder 2"/>
          <p:cNvSpPr>
            <a:spLocks noGrp="1"/>
          </p:cNvSpPr>
          <p:nvPr>
            <p:ph idx="1"/>
          </p:nvPr>
        </p:nvSpPr>
        <p:spPr/>
        <p:txBody>
          <a:bodyPr/>
          <a:lstStyle/>
          <a:p>
            <a:r>
              <a:rPr lang="en-US" dirty="0" smtClean="0"/>
              <a:t>Triage</a:t>
            </a:r>
          </a:p>
          <a:p>
            <a:r>
              <a:rPr lang="en-US" dirty="0" smtClean="0"/>
              <a:t>Investigate</a:t>
            </a:r>
          </a:p>
          <a:p>
            <a:r>
              <a:rPr lang="en-US" dirty="0" smtClean="0"/>
              <a:t>Contain</a:t>
            </a:r>
          </a:p>
          <a:p>
            <a:r>
              <a:rPr lang="en-US" dirty="0" smtClean="0"/>
              <a:t>Analysis</a:t>
            </a:r>
          </a:p>
          <a:p>
            <a:r>
              <a:rPr lang="en-US" dirty="0" smtClean="0"/>
              <a:t>Track</a:t>
            </a:r>
          </a:p>
          <a:p>
            <a:r>
              <a:rPr lang="en-US" dirty="0" smtClean="0"/>
              <a:t>Recover</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forensics</a:t>
            </a:r>
            <a:endParaRPr lang="en-US" dirty="0"/>
          </a:p>
        </p:txBody>
      </p:sp>
      <p:sp>
        <p:nvSpPr>
          <p:cNvPr id="3" name="Content Placeholder 2"/>
          <p:cNvSpPr>
            <a:spLocks noGrp="1"/>
          </p:cNvSpPr>
          <p:nvPr>
            <p:ph idx="1"/>
          </p:nvPr>
        </p:nvSpPr>
        <p:spPr/>
        <p:txBody>
          <a:bodyPr>
            <a:normAutofit/>
          </a:bodyPr>
          <a:lstStyle/>
          <a:p>
            <a:r>
              <a:rPr lang="en-US" dirty="0" smtClean="0"/>
              <a:t>Live forensics VS dead forensics</a:t>
            </a:r>
          </a:p>
          <a:p>
            <a:r>
              <a:rPr lang="en-US" dirty="0" smtClean="0"/>
              <a:t>Recovery and analysis of data.</a:t>
            </a:r>
          </a:p>
          <a:p>
            <a:r>
              <a:rPr lang="en-US" dirty="0" smtClean="0"/>
              <a:t>Forensics should be done by en expert.</a:t>
            </a:r>
          </a:p>
          <a:p>
            <a:r>
              <a:rPr lang="en-US" dirty="0" smtClean="0"/>
              <a:t>It’s easy to render the data inadmissible as evidence, however:</a:t>
            </a:r>
          </a:p>
          <a:p>
            <a:r>
              <a:rPr lang="en-US" dirty="0" smtClean="0"/>
              <a:t>Dumping the memory contents of the computer before turning it off is important. ‘fragile artifact’</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forensics</a:t>
            </a:r>
            <a:endParaRPr lang="en-US" dirty="0"/>
          </a:p>
        </p:txBody>
      </p:sp>
      <p:sp>
        <p:nvSpPr>
          <p:cNvPr id="3" name="Content Placeholder 2"/>
          <p:cNvSpPr>
            <a:spLocks noGrp="1"/>
          </p:cNvSpPr>
          <p:nvPr>
            <p:ph idx="1"/>
          </p:nvPr>
        </p:nvSpPr>
        <p:spPr/>
        <p:txBody>
          <a:bodyPr>
            <a:normAutofit/>
          </a:bodyPr>
          <a:lstStyle/>
          <a:p>
            <a:r>
              <a:rPr lang="en-US" dirty="0" smtClean="0"/>
              <a:t>Analyze a copy, never the original.</a:t>
            </a:r>
          </a:p>
          <a:p>
            <a:r>
              <a:rPr lang="en-US" dirty="0" smtClean="0"/>
              <a:t>Full bit-bit copy of drives (Encase, </a:t>
            </a:r>
            <a:r>
              <a:rPr lang="en-US" dirty="0" err="1" smtClean="0"/>
              <a:t>dd</a:t>
            </a:r>
            <a:r>
              <a:rPr lang="en-US" dirty="0" smtClean="0"/>
              <a:t>, etc)</a:t>
            </a:r>
          </a:p>
          <a:p>
            <a:pPr lvl="1"/>
            <a:r>
              <a:rPr lang="en-US" dirty="0" smtClean="0"/>
              <a:t>Primary image, working image</a:t>
            </a:r>
          </a:p>
          <a:p>
            <a:r>
              <a:rPr lang="en-US" dirty="0" smtClean="0"/>
              <a:t>DOCUMENT EVERYTHING YOU DO</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http://computer-forensics.sans.org/</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3" cstate="screen"/>
          <a:srcRect/>
          <a:stretch>
            <a:fillRect/>
          </a:stretch>
        </p:blipFill>
        <p:spPr bwMode="auto">
          <a:xfrm>
            <a:off x="762000" y="2072798"/>
            <a:ext cx="7696200" cy="47852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r>
              <a:rPr lang="en-US"/>
              <a:t>Chain of custody</a:t>
            </a:r>
          </a:p>
        </p:txBody>
      </p:sp>
      <p:sp>
        <p:nvSpPr>
          <p:cNvPr id="33795" name="Rectangle 3"/>
          <p:cNvSpPr>
            <a:spLocks noGrp="1" noChangeArrowheads="1"/>
          </p:cNvSpPr>
          <p:nvPr>
            <p:ph idx="1"/>
          </p:nvPr>
        </p:nvSpPr>
        <p:spPr/>
        <p:txBody>
          <a:bodyPr/>
          <a:lstStyle/>
          <a:p>
            <a:r>
              <a:rPr lang="en-US" dirty="0"/>
              <a:t>Rules for collecting, handling, and labeling </a:t>
            </a:r>
            <a:r>
              <a:rPr lang="en-US" dirty="0" smtClean="0"/>
              <a:t>evidence.  </a:t>
            </a:r>
            <a:r>
              <a:rPr lang="en-US" smtClean="0"/>
              <a:t>Storage also</a:t>
            </a:r>
            <a:endParaRPr lang="en-US" dirty="0"/>
          </a:p>
          <a:p>
            <a:r>
              <a:rPr lang="en-US" dirty="0"/>
              <a:t>Initial and date all collected evidence</a:t>
            </a:r>
          </a:p>
          <a:p>
            <a:r>
              <a:rPr lang="en-US" dirty="0"/>
              <a:t>Keep a log of everything done with the evidence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Admissibility</a:t>
            </a:r>
            <a:endParaRPr lang="en-US" dirty="0"/>
          </a:p>
        </p:txBody>
      </p:sp>
      <p:sp>
        <p:nvSpPr>
          <p:cNvPr id="3" name="Content Placeholder 2"/>
          <p:cNvSpPr>
            <a:spLocks noGrp="1"/>
          </p:cNvSpPr>
          <p:nvPr>
            <p:ph idx="1"/>
          </p:nvPr>
        </p:nvSpPr>
        <p:spPr/>
        <p:txBody>
          <a:bodyPr/>
          <a:lstStyle/>
          <a:p>
            <a:r>
              <a:rPr lang="en-US" dirty="0" smtClean="0"/>
              <a:t>Hearsay – second-hand evidence – logs.</a:t>
            </a:r>
          </a:p>
          <a:p>
            <a:pPr lvl="1"/>
            <a:r>
              <a:rPr lang="en-US" dirty="0" smtClean="0"/>
              <a:t>Not normally admissible</a:t>
            </a:r>
          </a:p>
          <a:p>
            <a:pPr lvl="1"/>
            <a:r>
              <a:rPr lang="en-US" dirty="0" smtClean="0"/>
              <a:t>However if the logs are collected as a ‘normal part of doing business’ and have (competent) testimony of the business person generating them they are.</a:t>
            </a:r>
          </a:p>
          <a:p>
            <a:pPr lvl="2"/>
            <a:r>
              <a:rPr lang="en-US" dirty="0" smtClean="0"/>
              <a:t>Show there was no tampering (Hashes)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Evidence</a:t>
            </a:r>
            <a:endParaRPr lang="en-US" dirty="0"/>
          </a:p>
        </p:txBody>
      </p:sp>
      <p:sp>
        <p:nvSpPr>
          <p:cNvPr id="3" name="Content Placeholder 2"/>
          <p:cNvSpPr>
            <a:spLocks noGrp="1"/>
          </p:cNvSpPr>
          <p:nvPr>
            <p:ph idx="1"/>
          </p:nvPr>
        </p:nvSpPr>
        <p:spPr/>
        <p:txBody>
          <a:bodyPr>
            <a:normAutofit/>
          </a:bodyPr>
          <a:lstStyle/>
          <a:p>
            <a:r>
              <a:rPr lang="en-US" b="1" dirty="0" smtClean="0"/>
              <a:t>Best</a:t>
            </a:r>
            <a:r>
              <a:rPr lang="en-US" dirty="0" smtClean="0"/>
              <a:t> – most reliability – signed contract, candlestick</a:t>
            </a:r>
          </a:p>
          <a:p>
            <a:r>
              <a:rPr lang="en-US" b="1" dirty="0" smtClean="0"/>
              <a:t>Secondary</a:t>
            </a:r>
            <a:r>
              <a:rPr lang="en-US" dirty="0" smtClean="0"/>
              <a:t>– oral evidence ‘I saw him using the candlestick or Prof Plumb’, copies</a:t>
            </a:r>
          </a:p>
          <a:p>
            <a:r>
              <a:rPr lang="en-US" b="1" dirty="0" smtClean="0"/>
              <a:t>Direct</a:t>
            </a:r>
            <a:r>
              <a:rPr lang="en-US" dirty="0" smtClean="0"/>
              <a:t>– testimony of crime taking place – proves a fact by itself</a:t>
            </a:r>
          </a:p>
          <a:p>
            <a:r>
              <a:rPr lang="en-US" b="1" dirty="0" smtClean="0"/>
              <a:t>Conclusiv</a:t>
            </a:r>
            <a:r>
              <a:rPr lang="en-US" dirty="0" smtClean="0"/>
              <a:t>e– irrefutable evidence</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Evidence (cont)</a:t>
            </a:r>
            <a:endParaRPr lang="en-US" dirty="0"/>
          </a:p>
        </p:txBody>
      </p:sp>
      <p:sp>
        <p:nvSpPr>
          <p:cNvPr id="3" name="Content Placeholder 2"/>
          <p:cNvSpPr>
            <a:spLocks noGrp="1"/>
          </p:cNvSpPr>
          <p:nvPr>
            <p:ph idx="1"/>
          </p:nvPr>
        </p:nvSpPr>
        <p:spPr/>
        <p:txBody>
          <a:bodyPr>
            <a:normAutofit/>
          </a:bodyPr>
          <a:lstStyle/>
          <a:p>
            <a:r>
              <a:rPr lang="en-US" b="1" dirty="0" smtClean="0"/>
              <a:t>Circumstantial</a:t>
            </a:r>
            <a:r>
              <a:rPr lang="en-US" dirty="0" smtClean="0"/>
              <a:t> – prove one fact used to deduce another ‘ I’m going to get Prof Plumb’</a:t>
            </a:r>
          </a:p>
          <a:p>
            <a:r>
              <a:rPr lang="en-US" b="1" dirty="0" smtClean="0"/>
              <a:t>Corroborative</a:t>
            </a:r>
            <a:r>
              <a:rPr lang="en-US" dirty="0" smtClean="0"/>
              <a:t> – supportive evidence</a:t>
            </a:r>
          </a:p>
          <a:p>
            <a:r>
              <a:rPr lang="en-US" b="1" dirty="0" smtClean="0"/>
              <a:t>Opinion</a:t>
            </a:r>
            <a:r>
              <a:rPr lang="en-US" dirty="0" smtClean="0"/>
              <a:t> – experts can provide an opinion</a:t>
            </a:r>
          </a:p>
          <a:p>
            <a:r>
              <a:rPr lang="en-US" b="1" dirty="0" smtClean="0"/>
              <a:t>Hearsay</a:t>
            </a:r>
            <a:r>
              <a:rPr lang="en-US" dirty="0" smtClean="0"/>
              <a:t> – oral or written evidence, second hand, no proof of accuracy of reliability.</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must be:</a:t>
            </a:r>
            <a:endParaRPr lang="en-US" dirty="0"/>
          </a:p>
        </p:txBody>
      </p:sp>
      <p:sp>
        <p:nvSpPr>
          <p:cNvPr id="3" name="Content Placeholder 2"/>
          <p:cNvSpPr>
            <a:spLocks noGrp="1"/>
          </p:cNvSpPr>
          <p:nvPr>
            <p:ph idx="1"/>
          </p:nvPr>
        </p:nvSpPr>
        <p:spPr/>
        <p:txBody>
          <a:bodyPr/>
          <a:lstStyle/>
          <a:p>
            <a:r>
              <a:rPr lang="en-US" b="1" dirty="0" smtClean="0"/>
              <a:t>Authentic</a:t>
            </a:r>
            <a:r>
              <a:rPr lang="en-US" dirty="0" smtClean="0"/>
              <a:t> – reasonable, sensible relationship – relevant</a:t>
            </a:r>
          </a:p>
          <a:p>
            <a:r>
              <a:rPr lang="en-US" b="1" dirty="0" smtClean="0"/>
              <a:t>Complete</a:t>
            </a:r>
            <a:r>
              <a:rPr lang="en-US" dirty="0" smtClean="0"/>
              <a:t> – present the whole truth</a:t>
            </a:r>
          </a:p>
          <a:p>
            <a:r>
              <a:rPr lang="en-US" b="1" dirty="0" smtClean="0"/>
              <a:t>Sufficient</a:t>
            </a:r>
            <a:r>
              <a:rPr lang="en-US" dirty="0" smtClean="0"/>
              <a:t> – persuasive, convince a reasonable person</a:t>
            </a:r>
          </a:p>
          <a:p>
            <a:r>
              <a:rPr lang="en-US" b="1" dirty="0" smtClean="0"/>
              <a:t>Reliable</a:t>
            </a:r>
            <a:r>
              <a:rPr lang="en-US" dirty="0" smtClean="0"/>
              <a:t> – accurate, consistent with the facts, not circumstantial.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Categories of Crimes</a:t>
            </a:r>
            <a:endParaRPr lang="en-US" dirty="0"/>
          </a:p>
        </p:txBody>
      </p:sp>
      <p:sp>
        <p:nvSpPr>
          <p:cNvPr id="3" name="Content Placeholder 2"/>
          <p:cNvSpPr>
            <a:spLocks noGrp="1"/>
          </p:cNvSpPr>
          <p:nvPr>
            <p:ph idx="1"/>
          </p:nvPr>
        </p:nvSpPr>
        <p:spPr/>
        <p:txBody>
          <a:bodyPr/>
          <a:lstStyle/>
          <a:p>
            <a:r>
              <a:rPr lang="en-US" dirty="0" smtClean="0"/>
              <a:t>Computer-assisted</a:t>
            </a:r>
          </a:p>
          <a:p>
            <a:r>
              <a:rPr lang="en-US" dirty="0" smtClean="0"/>
              <a:t>Computer-targeted</a:t>
            </a:r>
          </a:p>
          <a:p>
            <a:r>
              <a:rPr lang="en-US" dirty="0" smtClean="0"/>
              <a:t>Computer is incidental</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en-US"/>
              <a:t>Some types of attacks</a:t>
            </a:r>
          </a:p>
        </p:txBody>
      </p:sp>
      <p:sp>
        <p:nvSpPr>
          <p:cNvPr id="26627" name="Rectangle 3"/>
          <p:cNvSpPr>
            <a:spLocks noGrp="1" noChangeArrowheads="1"/>
          </p:cNvSpPr>
          <p:nvPr>
            <p:ph idx="1"/>
          </p:nvPr>
        </p:nvSpPr>
        <p:spPr/>
        <p:txBody>
          <a:bodyPr/>
          <a:lstStyle/>
          <a:p>
            <a:r>
              <a:rPr lang="en-US"/>
              <a:t>Salami attack (Superman 3 or Office Space)</a:t>
            </a:r>
          </a:p>
          <a:p>
            <a:r>
              <a:rPr lang="en-US"/>
              <a:t>Data diddling</a:t>
            </a:r>
          </a:p>
          <a:p>
            <a:r>
              <a:rPr lang="en-US"/>
              <a:t>Dumpster Diving</a:t>
            </a:r>
          </a:p>
          <a:p>
            <a:r>
              <a:rPr lang="en-US"/>
              <a:t>Wireless network sniffing</a:t>
            </a:r>
          </a:p>
          <a:p>
            <a:r>
              <a:rPr lang="en-US"/>
              <a:t>DoS, IP Spoofing, Excessive privileges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en-US"/>
              <a:t>Ethics (Computer Ethics Institute)</a:t>
            </a:r>
          </a:p>
        </p:txBody>
      </p:sp>
      <p:sp>
        <p:nvSpPr>
          <p:cNvPr id="22531" name="Rectangle 3"/>
          <p:cNvSpPr>
            <a:spLocks noGrp="1" noChangeArrowheads="1"/>
          </p:cNvSpPr>
          <p:nvPr>
            <p:ph idx="1"/>
          </p:nvPr>
        </p:nvSpPr>
        <p:spPr>
          <a:xfrm>
            <a:off x="457200" y="1905000"/>
            <a:ext cx="8229600" cy="4648200"/>
          </a:xfrm>
        </p:spPr>
        <p:txBody>
          <a:bodyPr/>
          <a:lstStyle/>
          <a:p>
            <a:pPr>
              <a:lnSpc>
                <a:spcPct val="90000"/>
              </a:lnSpc>
            </a:pPr>
            <a:r>
              <a:rPr lang="en-US" dirty="0"/>
              <a:t>1. Thou </a:t>
            </a:r>
            <a:r>
              <a:rPr lang="en-US" dirty="0" err="1"/>
              <a:t>shalt</a:t>
            </a:r>
            <a:r>
              <a:rPr lang="en-US" dirty="0"/>
              <a:t> not use a computer to harm other people.  </a:t>
            </a:r>
          </a:p>
          <a:p>
            <a:pPr>
              <a:lnSpc>
                <a:spcPct val="90000"/>
              </a:lnSpc>
            </a:pPr>
            <a:r>
              <a:rPr lang="en-US" dirty="0"/>
              <a:t>2. Thou </a:t>
            </a:r>
            <a:r>
              <a:rPr lang="en-US" dirty="0" err="1"/>
              <a:t>shalt</a:t>
            </a:r>
            <a:r>
              <a:rPr lang="en-US" dirty="0"/>
              <a:t> not interfere with other people’s computer work.  </a:t>
            </a:r>
          </a:p>
          <a:p>
            <a:pPr>
              <a:lnSpc>
                <a:spcPct val="90000"/>
              </a:lnSpc>
            </a:pPr>
            <a:r>
              <a:rPr lang="en-US" dirty="0"/>
              <a:t>3. Thou </a:t>
            </a:r>
            <a:r>
              <a:rPr lang="en-US" dirty="0" err="1"/>
              <a:t>shalt</a:t>
            </a:r>
            <a:r>
              <a:rPr lang="en-US" dirty="0"/>
              <a:t> not snoop around in other people’s computer files.</a:t>
            </a:r>
          </a:p>
          <a:p>
            <a:pPr>
              <a:lnSpc>
                <a:spcPct val="90000"/>
              </a:lnSpc>
            </a:pPr>
            <a:r>
              <a:rPr lang="en-US" dirty="0"/>
              <a:t>4. Thou </a:t>
            </a:r>
            <a:r>
              <a:rPr lang="en-US" dirty="0" err="1"/>
              <a:t>shalt</a:t>
            </a:r>
            <a:r>
              <a:rPr lang="en-US" dirty="0"/>
              <a:t> not use a computer to steal.  </a:t>
            </a:r>
          </a:p>
          <a:p>
            <a:pPr>
              <a:lnSpc>
                <a:spcPct val="90000"/>
              </a:lnSpc>
            </a:pPr>
            <a:r>
              <a:rPr lang="en-US" dirty="0"/>
              <a:t>5. Thou </a:t>
            </a:r>
            <a:r>
              <a:rPr lang="en-US" dirty="0" err="1"/>
              <a:t>shalt</a:t>
            </a:r>
            <a:r>
              <a:rPr lang="en-US" dirty="0"/>
              <a:t> not use a computer to bear false witness.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en-US"/>
              <a:t>Ethics (continued)</a:t>
            </a:r>
          </a:p>
        </p:txBody>
      </p:sp>
      <p:sp>
        <p:nvSpPr>
          <p:cNvPr id="23555" name="Rectangle 3"/>
          <p:cNvSpPr>
            <a:spLocks noGrp="1" noChangeArrowheads="1"/>
          </p:cNvSpPr>
          <p:nvPr>
            <p:ph idx="1"/>
          </p:nvPr>
        </p:nvSpPr>
        <p:spPr/>
        <p:txBody>
          <a:bodyPr/>
          <a:lstStyle/>
          <a:p>
            <a:pPr>
              <a:lnSpc>
                <a:spcPct val="90000"/>
              </a:lnSpc>
            </a:pPr>
            <a:r>
              <a:rPr lang="en-US" sz="2400"/>
              <a:t>6. Thou shalt not copy or use proprietary software for which you have not paid.  </a:t>
            </a:r>
          </a:p>
          <a:p>
            <a:pPr>
              <a:lnSpc>
                <a:spcPct val="90000"/>
              </a:lnSpc>
            </a:pPr>
            <a:r>
              <a:rPr lang="en-US" sz="2400"/>
              <a:t>7. Thou shalt not use other people’s computer resources without authorization or proper compensation.  </a:t>
            </a:r>
          </a:p>
          <a:p>
            <a:pPr>
              <a:lnSpc>
                <a:spcPct val="90000"/>
              </a:lnSpc>
            </a:pPr>
            <a:r>
              <a:rPr lang="en-US" sz="2400"/>
              <a:t>8. Thou shalt not appropriate other people’s intellectual output.  </a:t>
            </a:r>
          </a:p>
          <a:p>
            <a:pPr>
              <a:lnSpc>
                <a:spcPct val="90000"/>
              </a:lnSpc>
            </a:pPr>
            <a:r>
              <a:rPr lang="en-US" sz="2400"/>
              <a:t>9. Thou shalt think about the social consequences of the program you are writing or the system you are designing. </a:t>
            </a:r>
          </a:p>
          <a:p>
            <a:pPr>
              <a:lnSpc>
                <a:spcPct val="90000"/>
              </a:lnSpc>
            </a:pPr>
            <a:r>
              <a:rPr lang="en-US" sz="2400"/>
              <a:t>10. Thou shalt always use a computer in ways that ensure consideration and respect for your fellow humans.</a:t>
            </a:r>
            <a:r>
              <a:rPr lang="en-US" sz="2800"/>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Some ethical fallacies</a:t>
            </a:r>
          </a:p>
        </p:txBody>
      </p:sp>
      <p:sp>
        <p:nvSpPr>
          <p:cNvPr id="24579" name="Rectangle 3"/>
          <p:cNvSpPr>
            <a:spLocks noGrp="1" noChangeArrowheads="1"/>
          </p:cNvSpPr>
          <p:nvPr>
            <p:ph idx="1"/>
          </p:nvPr>
        </p:nvSpPr>
        <p:spPr/>
        <p:txBody>
          <a:bodyPr>
            <a:normAutofit lnSpcReduction="10000"/>
          </a:bodyPr>
          <a:lstStyle/>
          <a:p>
            <a:pPr>
              <a:lnSpc>
                <a:spcPct val="90000"/>
              </a:lnSpc>
            </a:pPr>
            <a:r>
              <a:rPr lang="en-US" sz="2800"/>
              <a:t> Hackers only want to learn and improve their skills. Many of them are not  making a profit off of their deeds; thus, their activities should not be seen as  illegal or unethical. </a:t>
            </a:r>
          </a:p>
          <a:p>
            <a:pPr>
              <a:lnSpc>
                <a:spcPct val="90000"/>
              </a:lnSpc>
            </a:pPr>
            <a:r>
              <a:rPr lang="en-US" sz="2800"/>
              <a:t>The First Amendment protects and provides the right of U.S. citizens to  write viruses. </a:t>
            </a:r>
          </a:p>
          <a:p>
            <a:pPr>
              <a:lnSpc>
                <a:spcPct val="90000"/>
              </a:lnSpc>
            </a:pPr>
            <a:r>
              <a:rPr lang="en-US" sz="2800"/>
              <a:t>Information should be shared freely and openly; thus, sharing confidential  information and trade secrets should be legal and ethical.</a:t>
            </a:r>
          </a:p>
          <a:p>
            <a:pPr>
              <a:lnSpc>
                <a:spcPct val="90000"/>
              </a:lnSpc>
            </a:pPr>
            <a:r>
              <a:rPr lang="en-US" sz="2800"/>
              <a:t>Hacking does not actually hurt anyone.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In Class Lab</a:t>
            </a:r>
          </a:p>
        </p:txBody>
      </p:sp>
      <p:sp>
        <p:nvSpPr>
          <p:cNvPr id="35843" name="Rectangle 3"/>
          <p:cNvSpPr>
            <a:spLocks noGrp="1" noChangeArrowheads="1"/>
          </p:cNvSpPr>
          <p:nvPr>
            <p:ph idx="1"/>
          </p:nvPr>
        </p:nvSpPr>
        <p:spPr/>
        <p:txBody>
          <a:bodyPr/>
          <a:lstStyle/>
          <a:p>
            <a:pPr>
              <a:lnSpc>
                <a:spcPct val="90000"/>
              </a:lnSpc>
            </a:pPr>
            <a:r>
              <a:rPr lang="en-US" sz="2800"/>
              <a:t>A hacker is suspected of placing a trojan horse on several computers in the computer lab to capture web page logon information. </a:t>
            </a:r>
          </a:p>
          <a:p>
            <a:pPr>
              <a:lnSpc>
                <a:spcPct val="90000"/>
              </a:lnSpc>
            </a:pPr>
            <a:r>
              <a:rPr lang="en-US" sz="2800"/>
              <a:t>Document the steps you would take immediately after being notified</a:t>
            </a:r>
          </a:p>
          <a:p>
            <a:pPr>
              <a:lnSpc>
                <a:spcPct val="90000"/>
              </a:lnSpc>
            </a:pPr>
            <a:r>
              <a:rPr lang="en-US" sz="2800"/>
              <a:t>Where on the computer will you look for evidence?</a:t>
            </a:r>
          </a:p>
          <a:p>
            <a:pPr>
              <a:lnSpc>
                <a:spcPct val="90000"/>
              </a:lnSpc>
            </a:pPr>
            <a:r>
              <a:rPr lang="en-US" sz="2800"/>
              <a:t>How will you determine damage/loss? </a:t>
            </a:r>
          </a:p>
          <a:p>
            <a:pPr>
              <a:lnSpc>
                <a:spcPct val="90000"/>
              </a:lnSpc>
            </a:pPr>
            <a:r>
              <a:rPr lang="en-US" sz="2800"/>
              <a:t>How will you identify the hacker?</a:t>
            </a:r>
          </a:p>
          <a:p>
            <a:pPr>
              <a:lnSpc>
                <a:spcPct val="90000"/>
              </a:lnSpc>
            </a:pPr>
            <a:r>
              <a:rPr lang="en-US" sz="2800"/>
              <a:t>What long term steps should be taken?</a:t>
            </a:r>
          </a:p>
          <a:p>
            <a:pPr>
              <a:lnSpc>
                <a:spcPct val="90000"/>
              </a:lnSpc>
            </a:pPr>
            <a:endParaRPr lang="en-US" sz="2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Difficulty in prosecuting</a:t>
            </a:r>
            <a:endParaRPr lang="en-US" dirty="0"/>
          </a:p>
        </p:txBody>
      </p:sp>
      <p:sp>
        <p:nvSpPr>
          <p:cNvPr id="3" name="Content Placeholder 2"/>
          <p:cNvSpPr>
            <a:spLocks noGrp="1"/>
          </p:cNvSpPr>
          <p:nvPr>
            <p:ph idx="1"/>
          </p:nvPr>
        </p:nvSpPr>
        <p:spPr/>
        <p:txBody>
          <a:bodyPr/>
          <a:lstStyle/>
          <a:p>
            <a:r>
              <a:rPr lang="en-US" dirty="0" smtClean="0"/>
              <a:t>Tracks/evidence is frequently erased</a:t>
            </a:r>
          </a:p>
          <a:p>
            <a:r>
              <a:rPr lang="en-US" dirty="0" smtClean="0"/>
              <a:t>The Internet is fairly anonymous</a:t>
            </a:r>
          </a:p>
          <a:p>
            <a:r>
              <a:rPr lang="en-US" dirty="0" smtClean="0"/>
              <a:t>Cooperation between governments is often low</a:t>
            </a:r>
          </a:p>
          <a:p>
            <a:r>
              <a:rPr lang="en-US" dirty="0" smtClean="0"/>
              <a:t>Law enforcement is behind in skills and tools</a:t>
            </a:r>
          </a:p>
          <a:p>
            <a:pPr lvl="1"/>
            <a:r>
              <a:rPr lang="en-US" dirty="0" smtClean="0"/>
              <a:t>and resources</a:t>
            </a:r>
          </a:p>
          <a:p>
            <a:r>
              <a:rPr lang="en-US" dirty="0" smtClean="0"/>
              <a:t>Investigation process is very manual and involved</a:t>
            </a:r>
          </a:p>
          <a:p>
            <a:r>
              <a:rPr lang="en-US" dirty="0" smtClean="0"/>
              <a:t>Companies don’t want exploitation publicized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524000"/>
          </a:xfrm>
        </p:spPr>
        <p:txBody>
          <a:bodyPr/>
          <a:lstStyle/>
          <a:p>
            <a:r>
              <a:rPr lang="en-US" dirty="0" smtClean="0"/>
              <a:t>OECD</a:t>
            </a:r>
            <a:endParaRPr lang="en-US" dirty="0"/>
          </a:p>
        </p:txBody>
      </p:sp>
      <p:sp>
        <p:nvSpPr>
          <p:cNvPr id="3" name="Content Placeholder 2"/>
          <p:cNvSpPr>
            <a:spLocks noGrp="1"/>
          </p:cNvSpPr>
          <p:nvPr>
            <p:ph idx="1"/>
          </p:nvPr>
        </p:nvSpPr>
        <p:spPr>
          <a:xfrm>
            <a:off x="457200" y="914400"/>
            <a:ext cx="8229600" cy="5380037"/>
          </a:xfrm>
        </p:spPr>
        <p:txBody>
          <a:bodyPr>
            <a:normAutofit fontScale="92500" lnSpcReduction="10000"/>
          </a:bodyPr>
          <a:lstStyle/>
          <a:p>
            <a:r>
              <a:rPr lang="en-US" dirty="0" smtClean="0"/>
              <a:t>Organization for Economic Co-operation and Development –organize and provide guidelines for proper data protection</a:t>
            </a:r>
          </a:p>
          <a:p>
            <a:pPr lvl="1"/>
            <a:r>
              <a:rPr lang="en-US" dirty="0" smtClean="0"/>
              <a:t>Limit collection of personal data</a:t>
            </a:r>
          </a:p>
          <a:p>
            <a:pPr lvl="1"/>
            <a:r>
              <a:rPr lang="en-US" dirty="0" smtClean="0"/>
              <a:t>Keep data current, relevant</a:t>
            </a:r>
          </a:p>
          <a:p>
            <a:pPr lvl="1"/>
            <a:r>
              <a:rPr lang="en-US" dirty="0" smtClean="0"/>
              <a:t>People should be notified about the data being collected and the purpose</a:t>
            </a:r>
          </a:p>
          <a:p>
            <a:pPr lvl="1"/>
            <a:r>
              <a:rPr lang="en-US" dirty="0" smtClean="0"/>
              <a:t>Only with consent of subpoena should data be used for other than its original intended purpose</a:t>
            </a:r>
          </a:p>
          <a:p>
            <a:pPr lvl="1"/>
            <a:r>
              <a:rPr lang="en-US" dirty="0" smtClean="0"/>
              <a:t>Reasonable safeguards should be in place to protect against loss, unauthorized access, disclosure</a:t>
            </a:r>
          </a:p>
          <a:p>
            <a:pPr lvl="1"/>
            <a:r>
              <a:rPr lang="en-US" dirty="0" smtClean="0"/>
              <a:t>Accountability for complying with the above</a:t>
            </a:r>
          </a:p>
          <a:p>
            <a:pPr lvl="1"/>
            <a:r>
              <a:rPr lang="en-US" dirty="0" smtClean="0"/>
              <a:t>etc</a:t>
            </a:r>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Harbor</a:t>
            </a:r>
            <a:endParaRPr lang="en-US" dirty="0"/>
          </a:p>
        </p:txBody>
      </p:sp>
      <p:sp>
        <p:nvSpPr>
          <p:cNvPr id="3" name="Content Placeholder 2"/>
          <p:cNvSpPr>
            <a:spLocks noGrp="1"/>
          </p:cNvSpPr>
          <p:nvPr>
            <p:ph idx="1"/>
          </p:nvPr>
        </p:nvSpPr>
        <p:spPr/>
        <p:txBody>
          <a:bodyPr/>
          <a:lstStyle/>
          <a:p>
            <a:r>
              <a:rPr lang="en-US" dirty="0" smtClean="0"/>
              <a:t>Relates to exchanging data with European companies.</a:t>
            </a:r>
          </a:p>
          <a:p>
            <a:pPr lvl="1"/>
            <a:r>
              <a:rPr lang="en-US" dirty="0" smtClean="0"/>
              <a:t>How to do it, what needs to be protected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Law vs. Common Law</a:t>
            </a:r>
            <a:endParaRPr lang="en-US" dirty="0"/>
          </a:p>
        </p:txBody>
      </p:sp>
      <p:sp>
        <p:nvSpPr>
          <p:cNvPr id="3" name="Content Placeholder 2"/>
          <p:cNvSpPr>
            <a:spLocks noGrp="1"/>
          </p:cNvSpPr>
          <p:nvPr>
            <p:ph idx="1"/>
          </p:nvPr>
        </p:nvSpPr>
        <p:spPr/>
        <p:txBody>
          <a:bodyPr/>
          <a:lstStyle/>
          <a:p>
            <a:r>
              <a:rPr lang="en-US" dirty="0" smtClean="0"/>
              <a:t>Civil law – much of Europe</a:t>
            </a:r>
          </a:p>
          <a:p>
            <a:pPr lvl="1"/>
            <a:r>
              <a:rPr lang="en-US" dirty="0" smtClean="0"/>
              <a:t>Rule-based, not precedence</a:t>
            </a:r>
          </a:p>
          <a:p>
            <a:pPr lvl="1"/>
            <a:r>
              <a:rPr lang="en-US" dirty="0" smtClean="0"/>
              <a:t>Most common legal system</a:t>
            </a:r>
          </a:p>
          <a:p>
            <a:r>
              <a:rPr lang="en-US" dirty="0" smtClean="0"/>
              <a:t>Common Law – England, US</a:t>
            </a:r>
          </a:p>
          <a:p>
            <a:pPr lvl="1"/>
            <a:r>
              <a:rPr lang="en-US" dirty="0" smtClean="0"/>
              <a:t>Based on previous interpretation of laws</a:t>
            </a:r>
          </a:p>
          <a:p>
            <a:pPr lvl="1"/>
            <a:r>
              <a:rPr lang="en-US" dirty="0" smtClean="0"/>
              <a:t>Parts: Criminal, Civil (Tort), Administrative</a:t>
            </a:r>
          </a:p>
          <a:p>
            <a:r>
              <a:rPr lang="en-US" dirty="0" smtClean="0"/>
              <a:t>Others (Customary, Religious, Mixed)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Secret</a:t>
            </a:r>
            <a:endParaRPr lang="en-US" dirty="0"/>
          </a:p>
        </p:txBody>
      </p:sp>
      <p:sp>
        <p:nvSpPr>
          <p:cNvPr id="3" name="Content Placeholder 2"/>
          <p:cNvSpPr>
            <a:spLocks noGrp="1"/>
          </p:cNvSpPr>
          <p:nvPr>
            <p:ph idx="1"/>
          </p:nvPr>
        </p:nvSpPr>
        <p:spPr/>
        <p:txBody>
          <a:bodyPr/>
          <a:lstStyle/>
          <a:p>
            <a:r>
              <a:rPr lang="en-US" dirty="0" smtClean="0"/>
              <a:t>Proprietary to a company, critical to its survival</a:t>
            </a:r>
          </a:p>
          <a:p>
            <a:pPr lvl="1"/>
            <a:r>
              <a:rPr lang="en-US" dirty="0" smtClean="0"/>
              <a:t>KFC recipe</a:t>
            </a:r>
          </a:p>
          <a:p>
            <a:pPr lvl="1"/>
            <a:r>
              <a:rPr lang="en-US" dirty="0" smtClean="0"/>
              <a:t>How to manufacture 25nm CPUs</a:t>
            </a:r>
          </a:p>
          <a:p>
            <a:pPr lvl="1"/>
            <a:r>
              <a:rPr lang="en-US" dirty="0" smtClean="0"/>
              <a:t>Google’s indexing algorithm</a:t>
            </a:r>
          </a:p>
          <a:p>
            <a:r>
              <a:rPr lang="en-US" dirty="0" smtClean="0"/>
              <a:t>No expiration date</a:t>
            </a:r>
          </a:p>
          <a:p>
            <a:r>
              <a:rPr lang="en-US" dirty="0" smtClean="0"/>
              <a:t>NDA – non disclosure agreement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Deluxe</Template>
  <TotalTime>3290</TotalTime>
  <Words>1789</Words>
  <Application>Microsoft Office PowerPoint</Application>
  <PresentationFormat>On-screen Show (4:3)</PresentationFormat>
  <Paragraphs>280</Paragraphs>
  <Slides>44</Slides>
  <Notes>44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Deluxe</vt:lpstr>
      <vt:lpstr>Law, Investigation, and Ethics</vt:lpstr>
      <vt:lpstr>Why does computer crime happen? MOM</vt:lpstr>
      <vt:lpstr>Problems</vt:lpstr>
      <vt:lpstr>3 Categories of Crimes</vt:lpstr>
      <vt:lpstr>Difficulty in prosecuting</vt:lpstr>
      <vt:lpstr>OECD</vt:lpstr>
      <vt:lpstr>Safe Harbor</vt:lpstr>
      <vt:lpstr>Civil Law vs. Common Law</vt:lpstr>
      <vt:lpstr>Trade Secret</vt:lpstr>
      <vt:lpstr>Copyright  ©</vt:lpstr>
      <vt:lpstr>Trademark ™</vt:lpstr>
      <vt:lpstr>Patent</vt:lpstr>
      <vt:lpstr>Software</vt:lpstr>
      <vt:lpstr>Software Piracy</vt:lpstr>
      <vt:lpstr>Privacy</vt:lpstr>
      <vt:lpstr>SOX</vt:lpstr>
      <vt:lpstr>HIPAA</vt:lpstr>
      <vt:lpstr>GLBA</vt:lpstr>
      <vt:lpstr>Computer Fraud and Abuse Act</vt:lpstr>
      <vt:lpstr>Federal Privacy Act of 1974</vt:lpstr>
      <vt:lpstr>Computer Security Act of 1987</vt:lpstr>
      <vt:lpstr>Economic Espionage Act of 1996</vt:lpstr>
      <vt:lpstr>Corporate privacy</vt:lpstr>
      <vt:lpstr>PowerPoint Presentation</vt:lpstr>
      <vt:lpstr>Liability</vt:lpstr>
      <vt:lpstr>Liability (cont)</vt:lpstr>
      <vt:lpstr>Lab: Identify Legally recognized obligation, Failure to conform to the required standard, and Proximate causation and resulting injury or damage </vt:lpstr>
      <vt:lpstr>Incident response</vt:lpstr>
      <vt:lpstr>The incident response team (CERT)  should have</vt:lpstr>
      <vt:lpstr>The jump bag</vt:lpstr>
      <vt:lpstr>The process</vt:lpstr>
      <vt:lpstr>Computer forensics</vt:lpstr>
      <vt:lpstr>Computer forensics</vt:lpstr>
      <vt:lpstr>http://computer-forensics.sans.org/</vt:lpstr>
      <vt:lpstr>Chain of custody</vt:lpstr>
      <vt:lpstr>Admissibility</vt:lpstr>
      <vt:lpstr>Types of Evidence</vt:lpstr>
      <vt:lpstr>Types of Evidence (cont)</vt:lpstr>
      <vt:lpstr>Evidence must be:</vt:lpstr>
      <vt:lpstr>Some types of attacks</vt:lpstr>
      <vt:lpstr>Ethics (Computer Ethics Institute)</vt:lpstr>
      <vt:lpstr>Ethics (continued)</vt:lpstr>
      <vt:lpstr>Some ethical fallacies</vt:lpstr>
      <vt:lpstr>In Class Lab</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Planning</dc:title>
  <dc:creator>TJ O'Grady</dc:creator>
  <cp:lastModifiedBy>Cary</cp:lastModifiedBy>
  <cp:revision>235</cp:revision>
  <dcterms:created xsi:type="dcterms:W3CDTF">2007-03-27T09:51:02Z</dcterms:created>
  <dcterms:modified xsi:type="dcterms:W3CDTF">2010-11-04T00:17:14Z</dcterms:modified>
</cp:coreProperties>
</file>