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5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3" r:id="rId26"/>
    <p:sldId id="290" r:id="rId27"/>
    <p:sldId id="292" r:id="rId28"/>
    <p:sldId id="294" r:id="rId29"/>
    <p:sldId id="295" r:id="rId30"/>
    <p:sldId id="296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297" r:id="rId40"/>
    <p:sldId id="259" r:id="rId41"/>
    <p:sldId id="260" r:id="rId42"/>
    <p:sldId id="306" r:id="rId43"/>
    <p:sldId id="307" r:id="rId44"/>
    <p:sldId id="308" r:id="rId45"/>
    <p:sldId id="309" r:id="rId46"/>
    <p:sldId id="261" r:id="rId47"/>
    <p:sldId id="262" r:id="rId48"/>
    <p:sldId id="263" r:id="rId49"/>
    <p:sldId id="311" r:id="rId50"/>
    <p:sldId id="310" r:id="rId51"/>
    <p:sldId id="264" r:id="rId52"/>
    <p:sldId id="265" r:id="rId53"/>
    <p:sldId id="267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F1892-1CE2-4FD7-87ED-5E8B73E339C8}" type="doc">
      <dgm:prSet loTypeId="urn:microsoft.com/office/officeart/2005/8/layout/cycle5" loCatId="cycle" qsTypeId="urn:microsoft.com/office/officeart/2005/8/quickstyle/3d8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7967CB-FAAA-4203-A720-FA119E29E74F}">
      <dgm:prSet phldrT="[Text]"/>
      <dgm:spPr/>
      <dgm:t>
        <a:bodyPr/>
        <a:lstStyle/>
        <a:p>
          <a:r>
            <a:rPr lang="en-US" dirty="0" smtClean="0"/>
            <a:t>Software Version +1</a:t>
          </a:r>
          <a:endParaRPr lang="en-US" dirty="0"/>
        </a:p>
      </dgm:t>
    </dgm:pt>
    <dgm:pt modelId="{8348662A-9B5B-42EE-A163-3415AD016840}" type="parTrans" cxnId="{798A59AE-FB6C-46E9-8E09-F4ABA83C0A32}">
      <dgm:prSet/>
      <dgm:spPr/>
      <dgm:t>
        <a:bodyPr/>
        <a:lstStyle/>
        <a:p>
          <a:endParaRPr lang="en-US"/>
        </a:p>
      </dgm:t>
    </dgm:pt>
    <dgm:pt modelId="{CF61A800-5C85-422D-888E-9D1F8CCE0461}" type="sibTrans" cxnId="{798A59AE-FB6C-46E9-8E09-F4ABA83C0A32}">
      <dgm:prSet/>
      <dgm:spPr/>
      <dgm:t>
        <a:bodyPr/>
        <a:lstStyle/>
        <a:p>
          <a:endParaRPr lang="en-US"/>
        </a:p>
      </dgm:t>
    </dgm:pt>
    <dgm:pt modelId="{CE0F8DB2-E971-4A17-9CC6-F09BF2BA7468}">
      <dgm:prSet phldrT="[Text]"/>
      <dgm:spPr/>
      <dgm:t>
        <a:bodyPr/>
        <a:lstStyle/>
        <a:p>
          <a:r>
            <a:rPr lang="en-US" dirty="0" smtClean="0"/>
            <a:t>Vulnerability found</a:t>
          </a:r>
          <a:endParaRPr lang="en-US" dirty="0"/>
        </a:p>
      </dgm:t>
    </dgm:pt>
    <dgm:pt modelId="{C6D401D5-22CB-4E2E-9CAF-A356C6383E54}" type="parTrans" cxnId="{BB25D9C5-53A5-4FF8-A5B3-24C4CC08FB3E}">
      <dgm:prSet/>
      <dgm:spPr/>
      <dgm:t>
        <a:bodyPr/>
        <a:lstStyle/>
        <a:p>
          <a:endParaRPr lang="en-US"/>
        </a:p>
      </dgm:t>
    </dgm:pt>
    <dgm:pt modelId="{9DD4B5FD-161D-4DED-A5A8-F1E3D2D8DB73}" type="sibTrans" cxnId="{BB25D9C5-53A5-4FF8-A5B3-24C4CC08FB3E}">
      <dgm:prSet/>
      <dgm:spPr/>
      <dgm:t>
        <a:bodyPr/>
        <a:lstStyle/>
        <a:p>
          <a:endParaRPr lang="en-US"/>
        </a:p>
      </dgm:t>
    </dgm:pt>
    <dgm:pt modelId="{C445AB33-E0EB-4F04-9760-D0F2570D6B84}">
      <dgm:prSet phldrT="[Text]"/>
      <dgm:spPr/>
      <dgm:t>
        <a:bodyPr/>
        <a:lstStyle/>
        <a:p>
          <a:r>
            <a:rPr lang="en-US" dirty="0" smtClean="0"/>
            <a:t>Exploit released</a:t>
          </a:r>
          <a:endParaRPr lang="en-US" dirty="0"/>
        </a:p>
      </dgm:t>
    </dgm:pt>
    <dgm:pt modelId="{8DD5C305-6850-446E-AC68-E8A631703269}" type="parTrans" cxnId="{4E4D106B-472D-4A7D-B776-B552460F97A6}">
      <dgm:prSet/>
      <dgm:spPr/>
      <dgm:t>
        <a:bodyPr/>
        <a:lstStyle/>
        <a:p>
          <a:endParaRPr lang="en-US"/>
        </a:p>
      </dgm:t>
    </dgm:pt>
    <dgm:pt modelId="{9CCCE7C8-8B0A-4675-98EA-2CAE44F04A02}" type="sibTrans" cxnId="{4E4D106B-472D-4A7D-B776-B552460F97A6}">
      <dgm:prSet/>
      <dgm:spPr/>
      <dgm:t>
        <a:bodyPr/>
        <a:lstStyle/>
        <a:p>
          <a:endParaRPr lang="en-US"/>
        </a:p>
      </dgm:t>
    </dgm:pt>
    <dgm:pt modelId="{C62D00B9-CCDB-4EDB-BB60-DC9FB7277730}">
      <dgm:prSet phldrT="[Text]"/>
      <dgm:spPr/>
      <dgm:t>
        <a:bodyPr/>
        <a:lstStyle/>
        <a:p>
          <a:r>
            <a:rPr lang="en-US" dirty="0" smtClean="0"/>
            <a:t>Vendor patches</a:t>
          </a:r>
          <a:endParaRPr lang="en-US" dirty="0"/>
        </a:p>
      </dgm:t>
    </dgm:pt>
    <dgm:pt modelId="{1418C8D0-0626-46F3-B254-9704BC4BF12E}" type="parTrans" cxnId="{4B0115EF-F7AC-4DD9-9ADE-B5B9933C85E8}">
      <dgm:prSet/>
      <dgm:spPr/>
      <dgm:t>
        <a:bodyPr/>
        <a:lstStyle/>
        <a:p>
          <a:endParaRPr lang="en-US"/>
        </a:p>
      </dgm:t>
    </dgm:pt>
    <dgm:pt modelId="{9DEA43D1-9055-437C-988B-7A67D991DDE1}" type="sibTrans" cxnId="{4B0115EF-F7AC-4DD9-9ADE-B5B9933C85E8}">
      <dgm:prSet/>
      <dgm:spPr/>
      <dgm:t>
        <a:bodyPr/>
        <a:lstStyle/>
        <a:p>
          <a:endParaRPr lang="en-US"/>
        </a:p>
      </dgm:t>
    </dgm:pt>
    <dgm:pt modelId="{9224E2C7-B6D9-46E7-B1B6-001F63C6BF08}">
      <dgm:prSet phldrT="[Text]"/>
      <dgm:spPr/>
      <dgm:t>
        <a:bodyPr/>
        <a:lstStyle/>
        <a:p>
          <a:r>
            <a:rPr lang="en-US" dirty="0" err="1" smtClean="0"/>
            <a:t>Admins</a:t>
          </a:r>
          <a:r>
            <a:rPr lang="en-US" dirty="0" smtClean="0"/>
            <a:t> install patch(</a:t>
          </a:r>
          <a:r>
            <a:rPr lang="en-US" dirty="0" err="1" smtClean="0"/>
            <a:t>es</a:t>
          </a:r>
          <a:r>
            <a:rPr lang="en-US" dirty="0" smtClean="0"/>
            <a:t>)</a:t>
          </a:r>
          <a:endParaRPr lang="en-US" dirty="0"/>
        </a:p>
      </dgm:t>
    </dgm:pt>
    <dgm:pt modelId="{5192DF3F-A4F2-471B-A51C-A61304B85C39}" type="parTrans" cxnId="{81A5858C-A6B4-4CA7-B063-19FB3B91286E}">
      <dgm:prSet/>
      <dgm:spPr/>
      <dgm:t>
        <a:bodyPr/>
        <a:lstStyle/>
        <a:p>
          <a:endParaRPr lang="en-US"/>
        </a:p>
      </dgm:t>
    </dgm:pt>
    <dgm:pt modelId="{85628376-3772-41EE-BEB4-997CF9B0682C}" type="sibTrans" cxnId="{81A5858C-A6B4-4CA7-B063-19FB3B91286E}">
      <dgm:prSet/>
      <dgm:spPr/>
      <dgm:t>
        <a:bodyPr/>
        <a:lstStyle/>
        <a:p>
          <a:endParaRPr lang="en-US"/>
        </a:p>
      </dgm:t>
    </dgm:pt>
    <dgm:pt modelId="{0EE7779A-89D6-4C73-9731-DDCAC98FA687}" type="pres">
      <dgm:prSet presAssocID="{727F1892-1CE2-4FD7-87ED-5E8B73E339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9ABCB7-49B3-4C4F-884D-F3F15484310D}" type="pres">
      <dgm:prSet presAssocID="{A67967CB-FAAA-4203-A720-FA119E29E7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7AB06-53ED-46BD-A134-8F3F26F3015D}" type="pres">
      <dgm:prSet presAssocID="{A67967CB-FAAA-4203-A720-FA119E29E74F}" presName="spNode" presStyleCnt="0"/>
      <dgm:spPr/>
    </dgm:pt>
    <dgm:pt modelId="{4CB810D1-561A-4FC5-9398-5FE20B6F159B}" type="pres">
      <dgm:prSet presAssocID="{CF61A800-5C85-422D-888E-9D1F8CCE046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4A7D401-8845-431D-90EC-F199E63447F1}" type="pres">
      <dgm:prSet presAssocID="{CE0F8DB2-E971-4A17-9CC6-F09BF2BA74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CAB5A-C9AF-463D-B3BE-9BF732F1CAED}" type="pres">
      <dgm:prSet presAssocID="{CE0F8DB2-E971-4A17-9CC6-F09BF2BA7468}" presName="spNode" presStyleCnt="0"/>
      <dgm:spPr/>
    </dgm:pt>
    <dgm:pt modelId="{EB124696-11F4-40CF-8C70-CC0960C4223C}" type="pres">
      <dgm:prSet presAssocID="{9DD4B5FD-161D-4DED-A5A8-F1E3D2D8DB7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40D055A-A908-4783-84A4-4BC4A190956D}" type="pres">
      <dgm:prSet presAssocID="{C445AB33-E0EB-4F04-9760-D0F2570D6B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736DB-D0DC-445D-860A-A1AE99C1888B}" type="pres">
      <dgm:prSet presAssocID="{C445AB33-E0EB-4F04-9760-D0F2570D6B84}" presName="spNode" presStyleCnt="0"/>
      <dgm:spPr/>
    </dgm:pt>
    <dgm:pt modelId="{E6E474DB-8201-4056-B76E-E23B6D8AB7E4}" type="pres">
      <dgm:prSet presAssocID="{9CCCE7C8-8B0A-4675-98EA-2CAE44F04A0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C636348-2BBC-4A76-A2B5-E5406445E11E}" type="pres">
      <dgm:prSet presAssocID="{C62D00B9-CCDB-4EDB-BB60-DC9FB72777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EFB0C-66BA-4C39-86E4-BDEA27A4FC91}" type="pres">
      <dgm:prSet presAssocID="{C62D00B9-CCDB-4EDB-BB60-DC9FB7277730}" presName="spNode" presStyleCnt="0"/>
      <dgm:spPr/>
    </dgm:pt>
    <dgm:pt modelId="{E4CD8CD5-C709-412C-89C5-BE09B9082FA2}" type="pres">
      <dgm:prSet presAssocID="{9DEA43D1-9055-437C-988B-7A67D991DDE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57F07F5-7CA8-408E-83A9-0707B1684CBE}" type="pres">
      <dgm:prSet presAssocID="{9224E2C7-B6D9-46E7-B1B6-001F63C6BF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22ECA-1807-4E79-A054-DC0511ED7805}" type="pres">
      <dgm:prSet presAssocID="{9224E2C7-B6D9-46E7-B1B6-001F63C6BF08}" presName="spNode" presStyleCnt="0"/>
      <dgm:spPr/>
    </dgm:pt>
    <dgm:pt modelId="{38803973-8FEC-42DF-9306-1FA34F5E4B6E}" type="pres">
      <dgm:prSet presAssocID="{85628376-3772-41EE-BEB4-997CF9B0682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5379901-E614-4E4E-8A2E-D60BD0DFDF0D}" type="presOf" srcId="{A67967CB-FAAA-4203-A720-FA119E29E74F}" destId="{BA9ABCB7-49B3-4C4F-884D-F3F15484310D}" srcOrd="0" destOrd="0" presId="urn:microsoft.com/office/officeart/2005/8/layout/cycle5"/>
    <dgm:cxn modelId="{4770596C-8857-4EE8-944E-1B2841B86895}" type="presOf" srcId="{85628376-3772-41EE-BEB4-997CF9B0682C}" destId="{38803973-8FEC-42DF-9306-1FA34F5E4B6E}" srcOrd="0" destOrd="0" presId="urn:microsoft.com/office/officeart/2005/8/layout/cycle5"/>
    <dgm:cxn modelId="{599D922A-250D-4844-B0B0-686B89F54034}" type="presOf" srcId="{9DD4B5FD-161D-4DED-A5A8-F1E3D2D8DB73}" destId="{EB124696-11F4-40CF-8C70-CC0960C4223C}" srcOrd="0" destOrd="0" presId="urn:microsoft.com/office/officeart/2005/8/layout/cycle5"/>
    <dgm:cxn modelId="{3D6F3AC3-EDE0-4761-8F48-FF16052C3DED}" type="presOf" srcId="{C445AB33-E0EB-4F04-9760-D0F2570D6B84}" destId="{F40D055A-A908-4783-84A4-4BC4A190956D}" srcOrd="0" destOrd="0" presId="urn:microsoft.com/office/officeart/2005/8/layout/cycle5"/>
    <dgm:cxn modelId="{D89E0FD6-9BE5-47B0-B79F-770B6364476E}" type="presOf" srcId="{C62D00B9-CCDB-4EDB-BB60-DC9FB7277730}" destId="{FC636348-2BBC-4A76-A2B5-E5406445E11E}" srcOrd="0" destOrd="0" presId="urn:microsoft.com/office/officeart/2005/8/layout/cycle5"/>
    <dgm:cxn modelId="{7AFF706E-25FC-4E16-9DFF-18750D2ED58E}" type="presOf" srcId="{9224E2C7-B6D9-46E7-B1B6-001F63C6BF08}" destId="{957F07F5-7CA8-408E-83A9-0707B1684CBE}" srcOrd="0" destOrd="0" presId="urn:microsoft.com/office/officeart/2005/8/layout/cycle5"/>
    <dgm:cxn modelId="{4DCA18A3-54EA-455B-8090-CCD85875257B}" type="presOf" srcId="{9CCCE7C8-8B0A-4675-98EA-2CAE44F04A02}" destId="{E6E474DB-8201-4056-B76E-E23B6D8AB7E4}" srcOrd="0" destOrd="0" presId="urn:microsoft.com/office/officeart/2005/8/layout/cycle5"/>
    <dgm:cxn modelId="{81A5858C-A6B4-4CA7-B063-19FB3B91286E}" srcId="{727F1892-1CE2-4FD7-87ED-5E8B73E339C8}" destId="{9224E2C7-B6D9-46E7-B1B6-001F63C6BF08}" srcOrd="4" destOrd="0" parTransId="{5192DF3F-A4F2-471B-A51C-A61304B85C39}" sibTransId="{85628376-3772-41EE-BEB4-997CF9B0682C}"/>
    <dgm:cxn modelId="{4B0115EF-F7AC-4DD9-9ADE-B5B9933C85E8}" srcId="{727F1892-1CE2-4FD7-87ED-5E8B73E339C8}" destId="{C62D00B9-CCDB-4EDB-BB60-DC9FB7277730}" srcOrd="3" destOrd="0" parTransId="{1418C8D0-0626-46F3-B254-9704BC4BF12E}" sibTransId="{9DEA43D1-9055-437C-988B-7A67D991DDE1}"/>
    <dgm:cxn modelId="{1773F870-2395-420D-A470-EF0B881AB58B}" type="presOf" srcId="{727F1892-1CE2-4FD7-87ED-5E8B73E339C8}" destId="{0EE7779A-89D6-4C73-9731-DDCAC98FA687}" srcOrd="0" destOrd="0" presId="urn:microsoft.com/office/officeart/2005/8/layout/cycle5"/>
    <dgm:cxn modelId="{203581E0-A7E3-44F9-A3C0-7C6A309A03F2}" type="presOf" srcId="{CE0F8DB2-E971-4A17-9CC6-F09BF2BA7468}" destId="{A4A7D401-8845-431D-90EC-F199E63447F1}" srcOrd="0" destOrd="0" presId="urn:microsoft.com/office/officeart/2005/8/layout/cycle5"/>
    <dgm:cxn modelId="{798A59AE-FB6C-46E9-8E09-F4ABA83C0A32}" srcId="{727F1892-1CE2-4FD7-87ED-5E8B73E339C8}" destId="{A67967CB-FAAA-4203-A720-FA119E29E74F}" srcOrd="0" destOrd="0" parTransId="{8348662A-9B5B-42EE-A163-3415AD016840}" sibTransId="{CF61A800-5C85-422D-888E-9D1F8CCE0461}"/>
    <dgm:cxn modelId="{4E4D106B-472D-4A7D-B776-B552460F97A6}" srcId="{727F1892-1CE2-4FD7-87ED-5E8B73E339C8}" destId="{C445AB33-E0EB-4F04-9760-D0F2570D6B84}" srcOrd="2" destOrd="0" parTransId="{8DD5C305-6850-446E-AC68-E8A631703269}" sibTransId="{9CCCE7C8-8B0A-4675-98EA-2CAE44F04A02}"/>
    <dgm:cxn modelId="{85057E02-5686-4366-87A7-46B575C5E8D5}" type="presOf" srcId="{CF61A800-5C85-422D-888E-9D1F8CCE0461}" destId="{4CB810D1-561A-4FC5-9398-5FE20B6F159B}" srcOrd="0" destOrd="0" presId="urn:microsoft.com/office/officeart/2005/8/layout/cycle5"/>
    <dgm:cxn modelId="{885DFA02-8B6A-49E8-A8F6-17CAE6C8066F}" type="presOf" srcId="{9DEA43D1-9055-437C-988B-7A67D991DDE1}" destId="{E4CD8CD5-C709-412C-89C5-BE09B9082FA2}" srcOrd="0" destOrd="0" presId="urn:microsoft.com/office/officeart/2005/8/layout/cycle5"/>
    <dgm:cxn modelId="{BB25D9C5-53A5-4FF8-A5B3-24C4CC08FB3E}" srcId="{727F1892-1CE2-4FD7-87ED-5E8B73E339C8}" destId="{CE0F8DB2-E971-4A17-9CC6-F09BF2BA7468}" srcOrd="1" destOrd="0" parTransId="{C6D401D5-22CB-4E2E-9CAF-A356C6383E54}" sibTransId="{9DD4B5FD-161D-4DED-A5A8-F1E3D2D8DB73}"/>
    <dgm:cxn modelId="{27C88617-F4C4-4521-BD8A-9E4AACBF36E8}" type="presParOf" srcId="{0EE7779A-89D6-4C73-9731-DDCAC98FA687}" destId="{BA9ABCB7-49B3-4C4F-884D-F3F15484310D}" srcOrd="0" destOrd="0" presId="urn:microsoft.com/office/officeart/2005/8/layout/cycle5"/>
    <dgm:cxn modelId="{AD42DC41-9089-47A0-9229-13E78AC47337}" type="presParOf" srcId="{0EE7779A-89D6-4C73-9731-DDCAC98FA687}" destId="{B967AB06-53ED-46BD-A134-8F3F26F3015D}" srcOrd="1" destOrd="0" presId="urn:microsoft.com/office/officeart/2005/8/layout/cycle5"/>
    <dgm:cxn modelId="{8085DFFE-EC73-4FD5-A710-B0FDA8F9A97A}" type="presParOf" srcId="{0EE7779A-89D6-4C73-9731-DDCAC98FA687}" destId="{4CB810D1-561A-4FC5-9398-5FE20B6F159B}" srcOrd="2" destOrd="0" presId="urn:microsoft.com/office/officeart/2005/8/layout/cycle5"/>
    <dgm:cxn modelId="{93DB8E19-BB1B-455C-AAD1-DE117FC6B383}" type="presParOf" srcId="{0EE7779A-89D6-4C73-9731-DDCAC98FA687}" destId="{A4A7D401-8845-431D-90EC-F199E63447F1}" srcOrd="3" destOrd="0" presId="urn:microsoft.com/office/officeart/2005/8/layout/cycle5"/>
    <dgm:cxn modelId="{FC2FFD2D-5A38-4686-8BE4-C105862E4FF8}" type="presParOf" srcId="{0EE7779A-89D6-4C73-9731-DDCAC98FA687}" destId="{A2ACAB5A-C9AF-463D-B3BE-9BF732F1CAED}" srcOrd="4" destOrd="0" presId="urn:microsoft.com/office/officeart/2005/8/layout/cycle5"/>
    <dgm:cxn modelId="{289745D4-4E49-4353-A89E-FBE4E2E82F0B}" type="presParOf" srcId="{0EE7779A-89D6-4C73-9731-DDCAC98FA687}" destId="{EB124696-11F4-40CF-8C70-CC0960C4223C}" srcOrd="5" destOrd="0" presId="urn:microsoft.com/office/officeart/2005/8/layout/cycle5"/>
    <dgm:cxn modelId="{601AC202-79E9-41C2-8A84-EE476313D514}" type="presParOf" srcId="{0EE7779A-89D6-4C73-9731-DDCAC98FA687}" destId="{F40D055A-A908-4783-84A4-4BC4A190956D}" srcOrd="6" destOrd="0" presId="urn:microsoft.com/office/officeart/2005/8/layout/cycle5"/>
    <dgm:cxn modelId="{73F420E4-307D-4018-8723-26BCF043E765}" type="presParOf" srcId="{0EE7779A-89D6-4C73-9731-DDCAC98FA687}" destId="{5DB736DB-D0DC-445D-860A-A1AE99C1888B}" srcOrd="7" destOrd="0" presId="urn:microsoft.com/office/officeart/2005/8/layout/cycle5"/>
    <dgm:cxn modelId="{642A5F31-C09C-4F0E-8A3E-4F745C9FCDD8}" type="presParOf" srcId="{0EE7779A-89D6-4C73-9731-DDCAC98FA687}" destId="{E6E474DB-8201-4056-B76E-E23B6D8AB7E4}" srcOrd="8" destOrd="0" presId="urn:microsoft.com/office/officeart/2005/8/layout/cycle5"/>
    <dgm:cxn modelId="{D24714C0-6472-4E88-B204-D4A679E1715D}" type="presParOf" srcId="{0EE7779A-89D6-4C73-9731-DDCAC98FA687}" destId="{FC636348-2BBC-4A76-A2B5-E5406445E11E}" srcOrd="9" destOrd="0" presId="urn:microsoft.com/office/officeart/2005/8/layout/cycle5"/>
    <dgm:cxn modelId="{24C4BDF1-D1B6-4CD9-B91D-5DD734C623C9}" type="presParOf" srcId="{0EE7779A-89D6-4C73-9731-DDCAC98FA687}" destId="{673EFB0C-66BA-4C39-86E4-BDEA27A4FC91}" srcOrd="10" destOrd="0" presId="urn:microsoft.com/office/officeart/2005/8/layout/cycle5"/>
    <dgm:cxn modelId="{27B83185-0032-45B0-9D32-87D13B81FD83}" type="presParOf" srcId="{0EE7779A-89D6-4C73-9731-DDCAC98FA687}" destId="{E4CD8CD5-C709-412C-89C5-BE09B9082FA2}" srcOrd="11" destOrd="0" presId="urn:microsoft.com/office/officeart/2005/8/layout/cycle5"/>
    <dgm:cxn modelId="{582FF1A6-5D43-4898-AB3E-2FDD6CE1384E}" type="presParOf" srcId="{0EE7779A-89D6-4C73-9731-DDCAC98FA687}" destId="{957F07F5-7CA8-408E-83A9-0707B1684CBE}" srcOrd="12" destOrd="0" presId="urn:microsoft.com/office/officeart/2005/8/layout/cycle5"/>
    <dgm:cxn modelId="{301CA651-3689-44B5-B447-79747F45DAF2}" type="presParOf" srcId="{0EE7779A-89D6-4C73-9731-DDCAC98FA687}" destId="{88A22ECA-1807-4E79-A054-DC0511ED7805}" srcOrd="13" destOrd="0" presId="urn:microsoft.com/office/officeart/2005/8/layout/cycle5"/>
    <dgm:cxn modelId="{E60A9672-AB27-4D4D-ABEE-AB8A04364D95}" type="presParOf" srcId="{0EE7779A-89D6-4C73-9731-DDCAC98FA687}" destId="{38803973-8FEC-42DF-9306-1FA34F5E4B6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2EEEFF-4CA0-4DE1-B04F-6D252233B30F}" type="doc">
      <dgm:prSet loTypeId="urn:microsoft.com/office/officeart/2005/8/layout/cycle2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C4FAD5-3343-47A2-B0D7-5F67B6BBA730}">
      <dgm:prSet phldrT="[Text]"/>
      <dgm:spPr/>
      <dgm:t>
        <a:bodyPr/>
        <a:lstStyle/>
        <a:p>
          <a:r>
            <a:rPr lang="en-US" dirty="0" smtClean="0"/>
            <a:t>Project initiation</a:t>
          </a:r>
          <a:endParaRPr lang="en-US" dirty="0"/>
        </a:p>
      </dgm:t>
    </dgm:pt>
    <dgm:pt modelId="{B5423F5F-380A-4229-9E8F-65C098EC8D45}" type="parTrans" cxnId="{A8C8DE77-5C56-45BE-A305-99A7E855DCE6}">
      <dgm:prSet/>
      <dgm:spPr/>
      <dgm:t>
        <a:bodyPr/>
        <a:lstStyle/>
        <a:p>
          <a:endParaRPr lang="en-US"/>
        </a:p>
      </dgm:t>
    </dgm:pt>
    <dgm:pt modelId="{092D46F6-71D8-4662-AC15-699B5A4E9430}" type="sibTrans" cxnId="{A8C8DE77-5C56-45BE-A305-99A7E855DCE6}">
      <dgm:prSet/>
      <dgm:spPr/>
      <dgm:t>
        <a:bodyPr/>
        <a:lstStyle/>
        <a:p>
          <a:endParaRPr lang="en-US"/>
        </a:p>
      </dgm:t>
    </dgm:pt>
    <dgm:pt modelId="{667F41AD-C354-4CD4-BFFE-A62E211C446A}">
      <dgm:prSet phldrT="[Text]"/>
      <dgm:spPr/>
      <dgm:t>
        <a:bodyPr/>
        <a:lstStyle/>
        <a:p>
          <a:r>
            <a:rPr lang="en-US" dirty="0" smtClean="0"/>
            <a:t>Functional design analysis and planning</a:t>
          </a:r>
          <a:endParaRPr lang="en-US" dirty="0"/>
        </a:p>
      </dgm:t>
    </dgm:pt>
    <dgm:pt modelId="{6EE0F5E1-1A07-4FE3-9AFB-81A6FC1B3816}" type="parTrans" cxnId="{D0BEA3F4-C58A-4749-A934-D5390F979EB1}">
      <dgm:prSet/>
      <dgm:spPr/>
      <dgm:t>
        <a:bodyPr/>
        <a:lstStyle/>
        <a:p>
          <a:endParaRPr lang="en-US"/>
        </a:p>
      </dgm:t>
    </dgm:pt>
    <dgm:pt modelId="{E28A7AB0-0554-4603-B266-B7BA6EA039AF}" type="sibTrans" cxnId="{D0BEA3F4-C58A-4749-A934-D5390F979EB1}">
      <dgm:prSet/>
      <dgm:spPr/>
      <dgm:t>
        <a:bodyPr/>
        <a:lstStyle/>
        <a:p>
          <a:endParaRPr lang="en-US"/>
        </a:p>
      </dgm:t>
    </dgm:pt>
    <dgm:pt modelId="{22584D68-EAA6-4C69-AD14-AC5D3B1255BB}">
      <dgm:prSet phldrT="[Text]"/>
      <dgm:spPr/>
      <dgm:t>
        <a:bodyPr/>
        <a:lstStyle/>
        <a:p>
          <a:r>
            <a:rPr lang="en-US" dirty="0" smtClean="0"/>
            <a:t>System design specifications</a:t>
          </a:r>
          <a:endParaRPr lang="en-US" dirty="0"/>
        </a:p>
      </dgm:t>
    </dgm:pt>
    <dgm:pt modelId="{42BA8285-448A-48C5-9FD7-E84B8190E655}" type="parTrans" cxnId="{BAF8264A-02DB-4974-9D03-0A90AFC6AF00}">
      <dgm:prSet/>
      <dgm:spPr/>
      <dgm:t>
        <a:bodyPr/>
        <a:lstStyle/>
        <a:p>
          <a:endParaRPr lang="en-US"/>
        </a:p>
      </dgm:t>
    </dgm:pt>
    <dgm:pt modelId="{69045EE5-A3D3-40F1-BBF5-1731CF0A40E9}" type="sibTrans" cxnId="{BAF8264A-02DB-4974-9D03-0A90AFC6AF00}">
      <dgm:prSet/>
      <dgm:spPr/>
      <dgm:t>
        <a:bodyPr/>
        <a:lstStyle/>
        <a:p>
          <a:endParaRPr lang="en-US"/>
        </a:p>
      </dgm:t>
    </dgm:pt>
    <dgm:pt modelId="{FC0BAED8-7E42-41A8-86C9-CE1F36D51000}">
      <dgm:prSet phldrT="[Text]"/>
      <dgm:spPr/>
      <dgm:t>
        <a:bodyPr/>
        <a:lstStyle/>
        <a:p>
          <a:r>
            <a:rPr lang="en-US" dirty="0" smtClean="0"/>
            <a:t>Software development</a:t>
          </a:r>
          <a:endParaRPr lang="en-US" dirty="0"/>
        </a:p>
      </dgm:t>
    </dgm:pt>
    <dgm:pt modelId="{16D68024-2D51-4595-8A94-F83436DE815E}" type="parTrans" cxnId="{42065208-88E7-4422-AA45-15B3CAFC0316}">
      <dgm:prSet/>
      <dgm:spPr/>
      <dgm:t>
        <a:bodyPr/>
        <a:lstStyle/>
        <a:p>
          <a:endParaRPr lang="en-US"/>
        </a:p>
      </dgm:t>
    </dgm:pt>
    <dgm:pt modelId="{EB12291E-A355-46CD-8F6B-966ACA7789FD}" type="sibTrans" cxnId="{42065208-88E7-4422-AA45-15B3CAFC0316}">
      <dgm:prSet/>
      <dgm:spPr/>
      <dgm:t>
        <a:bodyPr/>
        <a:lstStyle/>
        <a:p>
          <a:endParaRPr lang="en-US"/>
        </a:p>
      </dgm:t>
    </dgm:pt>
    <dgm:pt modelId="{FAE32BA3-118D-4278-96CB-784E70167A7F}">
      <dgm:prSet phldrT="[Text]"/>
      <dgm:spPr/>
      <dgm:t>
        <a:bodyPr/>
        <a:lstStyle/>
        <a:p>
          <a:r>
            <a:rPr lang="en-US" dirty="0" smtClean="0"/>
            <a:t>Installation and implementation</a:t>
          </a:r>
          <a:endParaRPr lang="en-US" dirty="0"/>
        </a:p>
      </dgm:t>
    </dgm:pt>
    <dgm:pt modelId="{09B59213-3FEA-44D4-A541-46D7E4D65F58}" type="parTrans" cxnId="{BC9692E2-674A-45EA-B393-1D6A26A33EB4}">
      <dgm:prSet/>
      <dgm:spPr/>
      <dgm:t>
        <a:bodyPr/>
        <a:lstStyle/>
        <a:p>
          <a:endParaRPr lang="en-US"/>
        </a:p>
      </dgm:t>
    </dgm:pt>
    <dgm:pt modelId="{96115367-75A4-4FC1-A877-33E31F68C6B1}" type="sibTrans" cxnId="{BC9692E2-674A-45EA-B393-1D6A26A33EB4}">
      <dgm:prSet/>
      <dgm:spPr/>
      <dgm:t>
        <a:bodyPr/>
        <a:lstStyle/>
        <a:p>
          <a:endParaRPr lang="en-US"/>
        </a:p>
      </dgm:t>
    </dgm:pt>
    <dgm:pt modelId="{D533C9B4-B37D-4FD8-A19C-00503B346A64}">
      <dgm:prSet phldrT="[Text]"/>
      <dgm:spPr/>
      <dgm:t>
        <a:bodyPr/>
        <a:lstStyle/>
        <a:p>
          <a:r>
            <a:rPr lang="en-US" dirty="0" smtClean="0"/>
            <a:t>Operational maintenance</a:t>
          </a:r>
          <a:endParaRPr lang="en-US" dirty="0"/>
        </a:p>
      </dgm:t>
    </dgm:pt>
    <dgm:pt modelId="{F598A73B-3677-4AFC-A8B9-8A5EDCF8322B}" type="parTrans" cxnId="{0AD60F99-8735-4289-BA7E-8738545CDCD5}">
      <dgm:prSet/>
      <dgm:spPr/>
      <dgm:t>
        <a:bodyPr/>
        <a:lstStyle/>
        <a:p>
          <a:endParaRPr lang="en-US"/>
        </a:p>
      </dgm:t>
    </dgm:pt>
    <dgm:pt modelId="{AD50020D-86BD-481F-AA06-C4C4CF526EC3}" type="sibTrans" cxnId="{0AD60F99-8735-4289-BA7E-8738545CDCD5}">
      <dgm:prSet/>
      <dgm:spPr/>
      <dgm:t>
        <a:bodyPr/>
        <a:lstStyle/>
        <a:p>
          <a:endParaRPr lang="en-US"/>
        </a:p>
      </dgm:t>
    </dgm:pt>
    <dgm:pt modelId="{D7038C0C-CE52-4EA0-B0DC-3A16B3B52258}">
      <dgm:prSet phldrT="[Text]"/>
      <dgm:spPr/>
      <dgm:t>
        <a:bodyPr/>
        <a:lstStyle/>
        <a:p>
          <a:r>
            <a:rPr lang="en-US" dirty="0" smtClean="0"/>
            <a:t>Disposal</a:t>
          </a:r>
          <a:endParaRPr lang="en-US" dirty="0"/>
        </a:p>
      </dgm:t>
    </dgm:pt>
    <dgm:pt modelId="{C5393B71-41BD-4FB7-9EA1-22858A3DF543}" type="parTrans" cxnId="{C97D6C89-E09B-4725-96FF-EB7B84330CE7}">
      <dgm:prSet/>
      <dgm:spPr/>
      <dgm:t>
        <a:bodyPr/>
        <a:lstStyle/>
        <a:p>
          <a:endParaRPr lang="en-US"/>
        </a:p>
      </dgm:t>
    </dgm:pt>
    <dgm:pt modelId="{BD6893D3-666C-4CF0-89F5-8C284C510623}" type="sibTrans" cxnId="{C97D6C89-E09B-4725-96FF-EB7B84330CE7}">
      <dgm:prSet/>
      <dgm:spPr/>
      <dgm:t>
        <a:bodyPr/>
        <a:lstStyle/>
        <a:p>
          <a:endParaRPr lang="en-US"/>
        </a:p>
      </dgm:t>
    </dgm:pt>
    <dgm:pt modelId="{4DCEE358-DA60-426C-9724-03DB8F573D3C}" type="pres">
      <dgm:prSet presAssocID="{952EEEFF-4CA0-4DE1-B04F-6D252233B3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6AEDA2-C720-460D-9D26-2E666F32F1E8}" type="pres">
      <dgm:prSet presAssocID="{80C4FAD5-3343-47A2-B0D7-5F67B6BBA73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A60A7-7DEF-429D-9657-B9B5894D7E9D}" type="pres">
      <dgm:prSet presAssocID="{092D46F6-71D8-4662-AC15-699B5A4E9430}" presName="sibTrans" presStyleLbl="sibTrans2D1" presStyleIdx="0" presStyleCnt="7"/>
      <dgm:spPr/>
      <dgm:t>
        <a:bodyPr/>
        <a:lstStyle/>
        <a:p>
          <a:endParaRPr lang="en-US"/>
        </a:p>
      </dgm:t>
    </dgm:pt>
    <dgm:pt modelId="{48B39CC7-9784-43B9-B425-D206FC216387}" type="pres">
      <dgm:prSet presAssocID="{092D46F6-71D8-4662-AC15-699B5A4E943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80C2C5BB-BB4E-41BC-838F-E24E618FB9F6}" type="pres">
      <dgm:prSet presAssocID="{667F41AD-C354-4CD4-BFFE-A62E211C44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AAC90-8D1E-4FB2-B202-9AF405B0BE45}" type="pres">
      <dgm:prSet presAssocID="{E28A7AB0-0554-4603-B266-B7BA6EA039A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8AF4C218-C66D-4906-AA50-4A150AE8249A}" type="pres">
      <dgm:prSet presAssocID="{E28A7AB0-0554-4603-B266-B7BA6EA039A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79C61907-4763-487E-8884-9F2A70BF4C36}" type="pres">
      <dgm:prSet presAssocID="{22584D68-EAA6-4C69-AD14-AC5D3B1255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287AE-2679-4517-A2E5-3F8CBE74F71C}" type="pres">
      <dgm:prSet presAssocID="{69045EE5-A3D3-40F1-BBF5-1731CF0A40E9}" presName="sibTrans" presStyleLbl="sibTrans2D1" presStyleIdx="2" presStyleCnt="7"/>
      <dgm:spPr/>
      <dgm:t>
        <a:bodyPr/>
        <a:lstStyle/>
        <a:p>
          <a:endParaRPr lang="en-US"/>
        </a:p>
      </dgm:t>
    </dgm:pt>
    <dgm:pt modelId="{8FCFE47F-1A82-4BC5-B7F5-CB4C394819B5}" type="pres">
      <dgm:prSet presAssocID="{69045EE5-A3D3-40F1-BBF5-1731CF0A40E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2EAB000-F20F-4FD6-943D-DC56A4986B0C}" type="pres">
      <dgm:prSet presAssocID="{FC0BAED8-7E42-41A8-86C9-CE1F36D5100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1450E-755D-4B44-B82D-AA16B6F7A918}" type="pres">
      <dgm:prSet presAssocID="{EB12291E-A355-46CD-8F6B-966ACA7789FD}" presName="sibTrans" presStyleLbl="sibTrans2D1" presStyleIdx="3" presStyleCnt="7"/>
      <dgm:spPr/>
      <dgm:t>
        <a:bodyPr/>
        <a:lstStyle/>
        <a:p>
          <a:endParaRPr lang="en-US"/>
        </a:p>
      </dgm:t>
    </dgm:pt>
    <dgm:pt modelId="{A440FAFD-F7ED-48EF-832F-624F70B26F3A}" type="pres">
      <dgm:prSet presAssocID="{EB12291E-A355-46CD-8F6B-966ACA7789F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C21976DE-91E8-4283-904E-E25A2EF01F45}" type="pres">
      <dgm:prSet presAssocID="{FAE32BA3-118D-4278-96CB-784E70167A7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246C8-4DE3-4904-88DF-67512A2E09C9}" type="pres">
      <dgm:prSet presAssocID="{96115367-75A4-4FC1-A877-33E31F68C6B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B1152FAD-37E6-41FC-A7EF-32319D462017}" type="pres">
      <dgm:prSet presAssocID="{96115367-75A4-4FC1-A877-33E31F68C6B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2EF19CA-A94A-4B53-8AD1-7F124C38D0AE}" type="pres">
      <dgm:prSet presAssocID="{D533C9B4-B37D-4FD8-A19C-00503B346A6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900CE-ECF2-41CB-A587-67925B1A8965}" type="pres">
      <dgm:prSet presAssocID="{AD50020D-86BD-481F-AA06-C4C4CF526EC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A2A80E63-88D6-45D7-97C2-2F5B097B5C03}" type="pres">
      <dgm:prSet presAssocID="{AD50020D-86BD-481F-AA06-C4C4CF526EC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9CCA4094-C6A3-4859-98A2-2B96D91B864E}" type="pres">
      <dgm:prSet presAssocID="{D7038C0C-CE52-4EA0-B0DC-3A16B3B5225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0957F-D178-474F-BFE6-790704621463}" type="pres">
      <dgm:prSet presAssocID="{BD6893D3-666C-4CF0-89F5-8C284C510623}" presName="sibTrans" presStyleLbl="sibTrans2D1" presStyleIdx="6" presStyleCnt="7"/>
      <dgm:spPr/>
      <dgm:t>
        <a:bodyPr/>
        <a:lstStyle/>
        <a:p>
          <a:endParaRPr lang="en-US"/>
        </a:p>
      </dgm:t>
    </dgm:pt>
    <dgm:pt modelId="{1DE47E98-08D8-4B89-879D-E162F63E94A3}" type="pres">
      <dgm:prSet presAssocID="{BD6893D3-666C-4CF0-89F5-8C284C510623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536C96A2-BEC7-46B6-962F-89B9E32D5967}" type="presOf" srcId="{E28A7AB0-0554-4603-B266-B7BA6EA039AF}" destId="{E52AAC90-8D1E-4FB2-B202-9AF405B0BE45}" srcOrd="0" destOrd="0" presId="urn:microsoft.com/office/officeart/2005/8/layout/cycle2"/>
    <dgm:cxn modelId="{85A8C218-AA15-4C7B-8EB4-BBCC4F79D254}" type="presOf" srcId="{AD50020D-86BD-481F-AA06-C4C4CF526EC3}" destId="{A2A80E63-88D6-45D7-97C2-2F5B097B5C03}" srcOrd="1" destOrd="0" presId="urn:microsoft.com/office/officeart/2005/8/layout/cycle2"/>
    <dgm:cxn modelId="{EE4F27F3-F832-4F9F-BA94-CF8F541D8C81}" type="presOf" srcId="{AD50020D-86BD-481F-AA06-C4C4CF526EC3}" destId="{049900CE-ECF2-41CB-A587-67925B1A8965}" srcOrd="0" destOrd="0" presId="urn:microsoft.com/office/officeart/2005/8/layout/cycle2"/>
    <dgm:cxn modelId="{98A31866-2F76-4FF7-AE1F-EBE9DD83745E}" type="presOf" srcId="{EB12291E-A355-46CD-8F6B-966ACA7789FD}" destId="{5691450E-755D-4B44-B82D-AA16B6F7A918}" srcOrd="0" destOrd="0" presId="urn:microsoft.com/office/officeart/2005/8/layout/cycle2"/>
    <dgm:cxn modelId="{70FF7F6E-446D-463A-A07C-2AA27B57F95C}" type="presOf" srcId="{69045EE5-A3D3-40F1-BBF5-1731CF0A40E9}" destId="{8FCFE47F-1A82-4BC5-B7F5-CB4C394819B5}" srcOrd="1" destOrd="0" presId="urn:microsoft.com/office/officeart/2005/8/layout/cycle2"/>
    <dgm:cxn modelId="{C315F157-6794-4098-B310-1AB93EFF6A28}" type="presOf" srcId="{BD6893D3-666C-4CF0-89F5-8C284C510623}" destId="{B730957F-D178-474F-BFE6-790704621463}" srcOrd="0" destOrd="0" presId="urn:microsoft.com/office/officeart/2005/8/layout/cycle2"/>
    <dgm:cxn modelId="{42809569-6C65-4752-BB9E-5CF3D52D565B}" type="presOf" srcId="{D7038C0C-CE52-4EA0-B0DC-3A16B3B52258}" destId="{9CCA4094-C6A3-4859-98A2-2B96D91B864E}" srcOrd="0" destOrd="0" presId="urn:microsoft.com/office/officeart/2005/8/layout/cycle2"/>
    <dgm:cxn modelId="{D3C2D9FC-A3C2-4F14-8665-1032C5E759C0}" type="presOf" srcId="{952EEEFF-4CA0-4DE1-B04F-6D252233B30F}" destId="{4DCEE358-DA60-426C-9724-03DB8F573D3C}" srcOrd="0" destOrd="0" presId="urn:microsoft.com/office/officeart/2005/8/layout/cycle2"/>
    <dgm:cxn modelId="{6576ED41-43BC-49F8-8E70-37DD7ABEE81B}" type="presOf" srcId="{80C4FAD5-3343-47A2-B0D7-5F67B6BBA730}" destId="{4B6AEDA2-C720-460D-9D26-2E666F32F1E8}" srcOrd="0" destOrd="0" presId="urn:microsoft.com/office/officeart/2005/8/layout/cycle2"/>
    <dgm:cxn modelId="{7417CDB9-70B3-47B1-BC14-8DBE4F150564}" type="presOf" srcId="{667F41AD-C354-4CD4-BFFE-A62E211C446A}" destId="{80C2C5BB-BB4E-41BC-838F-E24E618FB9F6}" srcOrd="0" destOrd="0" presId="urn:microsoft.com/office/officeart/2005/8/layout/cycle2"/>
    <dgm:cxn modelId="{76731A73-FF21-42A9-808D-77CFBDB0C296}" type="presOf" srcId="{96115367-75A4-4FC1-A877-33E31F68C6B1}" destId="{FA4246C8-4DE3-4904-88DF-67512A2E09C9}" srcOrd="0" destOrd="0" presId="urn:microsoft.com/office/officeart/2005/8/layout/cycle2"/>
    <dgm:cxn modelId="{0AD60F99-8735-4289-BA7E-8738545CDCD5}" srcId="{952EEEFF-4CA0-4DE1-B04F-6D252233B30F}" destId="{D533C9B4-B37D-4FD8-A19C-00503B346A64}" srcOrd="5" destOrd="0" parTransId="{F598A73B-3677-4AFC-A8B9-8A5EDCF8322B}" sibTransId="{AD50020D-86BD-481F-AA06-C4C4CF526EC3}"/>
    <dgm:cxn modelId="{EF27BD83-23BB-4626-B7E2-39D81BE8FD5A}" type="presOf" srcId="{E28A7AB0-0554-4603-B266-B7BA6EA039AF}" destId="{8AF4C218-C66D-4906-AA50-4A150AE8249A}" srcOrd="1" destOrd="0" presId="urn:microsoft.com/office/officeart/2005/8/layout/cycle2"/>
    <dgm:cxn modelId="{DA78121E-5B8F-4B2C-9EF2-92078BB5944F}" type="presOf" srcId="{EB12291E-A355-46CD-8F6B-966ACA7789FD}" destId="{A440FAFD-F7ED-48EF-832F-624F70B26F3A}" srcOrd="1" destOrd="0" presId="urn:microsoft.com/office/officeart/2005/8/layout/cycle2"/>
    <dgm:cxn modelId="{D3C425F0-1FD0-45AF-8EAF-9596155CF618}" type="presOf" srcId="{22584D68-EAA6-4C69-AD14-AC5D3B1255BB}" destId="{79C61907-4763-487E-8884-9F2A70BF4C36}" srcOrd="0" destOrd="0" presId="urn:microsoft.com/office/officeart/2005/8/layout/cycle2"/>
    <dgm:cxn modelId="{7036B98A-C516-437E-B77F-0CB682DEB916}" type="presOf" srcId="{FAE32BA3-118D-4278-96CB-784E70167A7F}" destId="{C21976DE-91E8-4283-904E-E25A2EF01F45}" srcOrd="0" destOrd="0" presId="urn:microsoft.com/office/officeart/2005/8/layout/cycle2"/>
    <dgm:cxn modelId="{C97D6C89-E09B-4725-96FF-EB7B84330CE7}" srcId="{952EEEFF-4CA0-4DE1-B04F-6D252233B30F}" destId="{D7038C0C-CE52-4EA0-B0DC-3A16B3B52258}" srcOrd="6" destOrd="0" parTransId="{C5393B71-41BD-4FB7-9EA1-22858A3DF543}" sibTransId="{BD6893D3-666C-4CF0-89F5-8C284C510623}"/>
    <dgm:cxn modelId="{FDF1FD34-DF31-400E-874E-E062A128769F}" type="presOf" srcId="{092D46F6-71D8-4662-AC15-699B5A4E9430}" destId="{48B39CC7-9784-43B9-B425-D206FC216387}" srcOrd="1" destOrd="0" presId="urn:microsoft.com/office/officeart/2005/8/layout/cycle2"/>
    <dgm:cxn modelId="{42065208-88E7-4422-AA45-15B3CAFC0316}" srcId="{952EEEFF-4CA0-4DE1-B04F-6D252233B30F}" destId="{FC0BAED8-7E42-41A8-86C9-CE1F36D51000}" srcOrd="3" destOrd="0" parTransId="{16D68024-2D51-4595-8A94-F83436DE815E}" sibTransId="{EB12291E-A355-46CD-8F6B-966ACA7789FD}"/>
    <dgm:cxn modelId="{D3BDD579-AA1B-49F0-A464-F753DD219480}" type="presOf" srcId="{BD6893D3-666C-4CF0-89F5-8C284C510623}" destId="{1DE47E98-08D8-4B89-879D-E162F63E94A3}" srcOrd="1" destOrd="0" presId="urn:microsoft.com/office/officeart/2005/8/layout/cycle2"/>
    <dgm:cxn modelId="{43F732CF-66CD-430D-925E-D41616BE4A56}" type="presOf" srcId="{69045EE5-A3D3-40F1-BBF5-1731CF0A40E9}" destId="{8A7287AE-2679-4517-A2E5-3F8CBE74F71C}" srcOrd="0" destOrd="0" presId="urn:microsoft.com/office/officeart/2005/8/layout/cycle2"/>
    <dgm:cxn modelId="{70CE9E80-F30D-4929-BE37-72F470C3AE13}" type="presOf" srcId="{D533C9B4-B37D-4FD8-A19C-00503B346A64}" destId="{22EF19CA-A94A-4B53-8AD1-7F124C38D0AE}" srcOrd="0" destOrd="0" presId="urn:microsoft.com/office/officeart/2005/8/layout/cycle2"/>
    <dgm:cxn modelId="{BC9692E2-674A-45EA-B393-1D6A26A33EB4}" srcId="{952EEEFF-4CA0-4DE1-B04F-6D252233B30F}" destId="{FAE32BA3-118D-4278-96CB-784E70167A7F}" srcOrd="4" destOrd="0" parTransId="{09B59213-3FEA-44D4-A541-46D7E4D65F58}" sibTransId="{96115367-75A4-4FC1-A877-33E31F68C6B1}"/>
    <dgm:cxn modelId="{BAF8264A-02DB-4974-9D03-0A90AFC6AF00}" srcId="{952EEEFF-4CA0-4DE1-B04F-6D252233B30F}" destId="{22584D68-EAA6-4C69-AD14-AC5D3B1255BB}" srcOrd="2" destOrd="0" parTransId="{42BA8285-448A-48C5-9FD7-E84B8190E655}" sibTransId="{69045EE5-A3D3-40F1-BBF5-1731CF0A40E9}"/>
    <dgm:cxn modelId="{A8C8DE77-5C56-45BE-A305-99A7E855DCE6}" srcId="{952EEEFF-4CA0-4DE1-B04F-6D252233B30F}" destId="{80C4FAD5-3343-47A2-B0D7-5F67B6BBA730}" srcOrd="0" destOrd="0" parTransId="{B5423F5F-380A-4229-9E8F-65C098EC8D45}" sibTransId="{092D46F6-71D8-4662-AC15-699B5A4E9430}"/>
    <dgm:cxn modelId="{D2EAC803-36A4-4CBF-9DF2-070CA72DF601}" type="presOf" srcId="{092D46F6-71D8-4662-AC15-699B5A4E9430}" destId="{EC0A60A7-7DEF-429D-9657-B9B5894D7E9D}" srcOrd="0" destOrd="0" presId="urn:microsoft.com/office/officeart/2005/8/layout/cycle2"/>
    <dgm:cxn modelId="{D0BEA3F4-C58A-4749-A934-D5390F979EB1}" srcId="{952EEEFF-4CA0-4DE1-B04F-6D252233B30F}" destId="{667F41AD-C354-4CD4-BFFE-A62E211C446A}" srcOrd="1" destOrd="0" parTransId="{6EE0F5E1-1A07-4FE3-9AFB-81A6FC1B3816}" sibTransId="{E28A7AB0-0554-4603-B266-B7BA6EA039AF}"/>
    <dgm:cxn modelId="{3C4F1A73-EC11-47B0-AC05-C859F0956F66}" type="presOf" srcId="{FC0BAED8-7E42-41A8-86C9-CE1F36D51000}" destId="{52EAB000-F20F-4FD6-943D-DC56A4986B0C}" srcOrd="0" destOrd="0" presId="urn:microsoft.com/office/officeart/2005/8/layout/cycle2"/>
    <dgm:cxn modelId="{F8037D43-5439-4B86-B1E6-1E765AE60F60}" type="presOf" srcId="{96115367-75A4-4FC1-A877-33E31F68C6B1}" destId="{B1152FAD-37E6-41FC-A7EF-32319D462017}" srcOrd="1" destOrd="0" presId="urn:microsoft.com/office/officeart/2005/8/layout/cycle2"/>
    <dgm:cxn modelId="{4B03694F-4EC3-490B-8A2E-429DC110F7F4}" type="presParOf" srcId="{4DCEE358-DA60-426C-9724-03DB8F573D3C}" destId="{4B6AEDA2-C720-460D-9D26-2E666F32F1E8}" srcOrd="0" destOrd="0" presId="urn:microsoft.com/office/officeart/2005/8/layout/cycle2"/>
    <dgm:cxn modelId="{6F023CD8-61D4-4013-9271-531F8485DDE4}" type="presParOf" srcId="{4DCEE358-DA60-426C-9724-03DB8F573D3C}" destId="{EC0A60A7-7DEF-429D-9657-B9B5894D7E9D}" srcOrd="1" destOrd="0" presId="urn:microsoft.com/office/officeart/2005/8/layout/cycle2"/>
    <dgm:cxn modelId="{D2B765A2-8376-4A4A-9EAF-3FBC47C4EFEA}" type="presParOf" srcId="{EC0A60A7-7DEF-429D-9657-B9B5894D7E9D}" destId="{48B39CC7-9784-43B9-B425-D206FC216387}" srcOrd="0" destOrd="0" presId="urn:microsoft.com/office/officeart/2005/8/layout/cycle2"/>
    <dgm:cxn modelId="{2C1EBE8F-DCED-4027-8C0D-3E2F750BA9A6}" type="presParOf" srcId="{4DCEE358-DA60-426C-9724-03DB8F573D3C}" destId="{80C2C5BB-BB4E-41BC-838F-E24E618FB9F6}" srcOrd="2" destOrd="0" presId="urn:microsoft.com/office/officeart/2005/8/layout/cycle2"/>
    <dgm:cxn modelId="{1C363A25-627D-4DC1-8C26-0D224C3480FB}" type="presParOf" srcId="{4DCEE358-DA60-426C-9724-03DB8F573D3C}" destId="{E52AAC90-8D1E-4FB2-B202-9AF405B0BE45}" srcOrd="3" destOrd="0" presId="urn:microsoft.com/office/officeart/2005/8/layout/cycle2"/>
    <dgm:cxn modelId="{DF6835C8-708A-45D2-8681-717C926C08EE}" type="presParOf" srcId="{E52AAC90-8D1E-4FB2-B202-9AF405B0BE45}" destId="{8AF4C218-C66D-4906-AA50-4A150AE8249A}" srcOrd="0" destOrd="0" presId="urn:microsoft.com/office/officeart/2005/8/layout/cycle2"/>
    <dgm:cxn modelId="{C9076843-9B0F-4165-B815-CD0256444B9A}" type="presParOf" srcId="{4DCEE358-DA60-426C-9724-03DB8F573D3C}" destId="{79C61907-4763-487E-8884-9F2A70BF4C36}" srcOrd="4" destOrd="0" presId="urn:microsoft.com/office/officeart/2005/8/layout/cycle2"/>
    <dgm:cxn modelId="{3A527D18-D3F1-4C09-BB64-45045448E827}" type="presParOf" srcId="{4DCEE358-DA60-426C-9724-03DB8F573D3C}" destId="{8A7287AE-2679-4517-A2E5-3F8CBE74F71C}" srcOrd="5" destOrd="0" presId="urn:microsoft.com/office/officeart/2005/8/layout/cycle2"/>
    <dgm:cxn modelId="{1A2AC532-4145-4666-A46A-F0094E83BB10}" type="presParOf" srcId="{8A7287AE-2679-4517-A2E5-3F8CBE74F71C}" destId="{8FCFE47F-1A82-4BC5-B7F5-CB4C394819B5}" srcOrd="0" destOrd="0" presId="urn:microsoft.com/office/officeart/2005/8/layout/cycle2"/>
    <dgm:cxn modelId="{8FA48B12-13CA-49FA-A5A6-05DD6B62084D}" type="presParOf" srcId="{4DCEE358-DA60-426C-9724-03DB8F573D3C}" destId="{52EAB000-F20F-4FD6-943D-DC56A4986B0C}" srcOrd="6" destOrd="0" presId="urn:microsoft.com/office/officeart/2005/8/layout/cycle2"/>
    <dgm:cxn modelId="{DB9CBF30-F445-4543-A0E1-F073D8054E88}" type="presParOf" srcId="{4DCEE358-DA60-426C-9724-03DB8F573D3C}" destId="{5691450E-755D-4B44-B82D-AA16B6F7A918}" srcOrd="7" destOrd="0" presId="urn:microsoft.com/office/officeart/2005/8/layout/cycle2"/>
    <dgm:cxn modelId="{D4E3383C-A471-4B0A-90D2-53FADE0AAD2A}" type="presParOf" srcId="{5691450E-755D-4B44-B82D-AA16B6F7A918}" destId="{A440FAFD-F7ED-48EF-832F-624F70B26F3A}" srcOrd="0" destOrd="0" presId="urn:microsoft.com/office/officeart/2005/8/layout/cycle2"/>
    <dgm:cxn modelId="{7A514CA5-E6EE-4194-9240-66B9A22732CF}" type="presParOf" srcId="{4DCEE358-DA60-426C-9724-03DB8F573D3C}" destId="{C21976DE-91E8-4283-904E-E25A2EF01F45}" srcOrd="8" destOrd="0" presId="urn:microsoft.com/office/officeart/2005/8/layout/cycle2"/>
    <dgm:cxn modelId="{23448F17-54E3-43B3-B920-CBB34C370338}" type="presParOf" srcId="{4DCEE358-DA60-426C-9724-03DB8F573D3C}" destId="{FA4246C8-4DE3-4904-88DF-67512A2E09C9}" srcOrd="9" destOrd="0" presId="urn:microsoft.com/office/officeart/2005/8/layout/cycle2"/>
    <dgm:cxn modelId="{312D71CE-566F-4031-83F1-79E1F0E43FE8}" type="presParOf" srcId="{FA4246C8-4DE3-4904-88DF-67512A2E09C9}" destId="{B1152FAD-37E6-41FC-A7EF-32319D462017}" srcOrd="0" destOrd="0" presId="urn:microsoft.com/office/officeart/2005/8/layout/cycle2"/>
    <dgm:cxn modelId="{4F41AF59-6E15-49FC-97E1-796D8CA765A6}" type="presParOf" srcId="{4DCEE358-DA60-426C-9724-03DB8F573D3C}" destId="{22EF19CA-A94A-4B53-8AD1-7F124C38D0AE}" srcOrd="10" destOrd="0" presId="urn:microsoft.com/office/officeart/2005/8/layout/cycle2"/>
    <dgm:cxn modelId="{D4F36E43-48C2-42FB-B6B3-E07D18A45471}" type="presParOf" srcId="{4DCEE358-DA60-426C-9724-03DB8F573D3C}" destId="{049900CE-ECF2-41CB-A587-67925B1A8965}" srcOrd="11" destOrd="0" presId="urn:microsoft.com/office/officeart/2005/8/layout/cycle2"/>
    <dgm:cxn modelId="{D803870D-8FBA-4BF5-9E93-3F220555B60A}" type="presParOf" srcId="{049900CE-ECF2-41CB-A587-67925B1A8965}" destId="{A2A80E63-88D6-45D7-97C2-2F5B097B5C03}" srcOrd="0" destOrd="0" presId="urn:microsoft.com/office/officeart/2005/8/layout/cycle2"/>
    <dgm:cxn modelId="{28A7D366-4951-49F8-B94D-2604B86E8D27}" type="presParOf" srcId="{4DCEE358-DA60-426C-9724-03DB8F573D3C}" destId="{9CCA4094-C6A3-4859-98A2-2B96D91B864E}" srcOrd="12" destOrd="0" presId="urn:microsoft.com/office/officeart/2005/8/layout/cycle2"/>
    <dgm:cxn modelId="{836DC27E-77F3-4559-A755-7F5109C2BA3B}" type="presParOf" srcId="{4DCEE358-DA60-426C-9724-03DB8F573D3C}" destId="{B730957F-D178-474F-BFE6-790704621463}" srcOrd="13" destOrd="0" presId="urn:microsoft.com/office/officeart/2005/8/layout/cycle2"/>
    <dgm:cxn modelId="{07A23364-1C72-45E2-9AA4-88E6998ED650}" type="presParOf" srcId="{B730957F-D178-474F-BFE6-790704621463}" destId="{1DE47E98-08D8-4B89-879D-E162F63E94A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9ABCB7-49B3-4C4F-884D-F3F15484310D}">
      <dsp:nvSpPr>
        <dsp:cNvPr id="0" name=""/>
        <dsp:cNvSpPr/>
      </dsp:nvSpPr>
      <dsp:spPr>
        <a:xfrm>
          <a:off x="3570758" y="3556"/>
          <a:ext cx="2002482" cy="13016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Software Version +1</a:t>
          </a:r>
          <a:endParaRPr lang="en-US" sz="2300" kern="1200" dirty="0"/>
        </a:p>
      </dsp:txBody>
      <dsp:txXfrm>
        <a:off x="3570758" y="3556"/>
        <a:ext cx="2002482" cy="1301613"/>
      </dsp:txXfrm>
    </dsp:sp>
    <dsp:sp modelId="{4CB810D1-561A-4FC5-9398-5FE20B6F159B}">
      <dsp:nvSpPr>
        <dsp:cNvPr id="0" name=""/>
        <dsp:cNvSpPr/>
      </dsp:nvSpPr>
      <dsp:spPr>
        <a:xfrm>
          <a:off x="1973108" y="654362"/>
          <a:ext cx="5197783" cy="5197783"/>
        </a:xfrm>
        <a:custGeom>
          <a:avLst/>
          <a:gdLst/>
          <a:ahLst/>
          <a:cxnLst/>
          <a:rect l="0" t="0" r="0" b="0"/>
          <a:pathLst>
            <a:path>
              <a:moveTo>
                <a:pt x="3868008" y="330945"/>
              </a:moveTo>
              <a:arcTo wR="2598891" hR="2598891" stAng="17953853" swAng="1210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7D401-8845-431D-90EC-F199E63447F1}">
      <dsp:nvSpPr>
        <dsp:cNvPr id="0" name=""/>
        <dsp:cNvSpPr/>
      </dsp:nvSpPr>
      <dsp:spPr>
        <a:xfrm>
          <a:off x="6042451" y="1799345"/>
          <a:ext cx="2002482" cy="13016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Vulnerability found</a:t>
          </a:r>
          <a:endParaRPr lang="en-US" sz="2300" kern="1200" dirty="0"/>
        </a:p>
      </dsp:txBody>
      <dsp:txXfrm>
        <a:off x="6042451" y="1799345"/>
        <a:ext cx="2002482" cy="1301613"/>
      </dsp:txXfrm>
    </dsp:sp>
    <dsp:sp modelId="{EB124696-11F4-40CF-8C70-CC0960C4223C}">
      <dsp:nvSpPr>
        <dsp:cNvPr id="0" name=""/>
        <dsp:cNvSpPr/>
      </dsp:nvSpPr>
      <dsp:spPr>
        <a:xfrm>
          <a:off x="1973108" y="654362"/>
          <a:ext cx="5197783" cy="5197783"/>
        </a:xfrm>
        <a:custGeom>
          <a:avLst/>
          <a:gdLst/>
          <a:ahLst/>
          <a:cxnLst/>
          <a:rect l="0" t="0" r="0" b="0"/>
          <a:pathLst>
            <a:path>
              <a:moveTo>
                <a:pt x="5191537" y="2778959"/>
              </a:moveTo>
              <a:arcTo wR="2598891" hR="2598891" stAng="21838381" swAng="13592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D055A-A908-4783-84A4-4BC4A190956D}">
      <dsp:nvSpPr>
        <dsp:cNvPr id="0" name=""/>
        <dsp:cNvSpPr/>
      </dsp:nvSpPr>
      <dsp:spPr>
        <a:xfrm>
          <a:off x="5098348" y="4704995"/>
          <a:ext cx="2002482" cy="13016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Exploit released</a:t>
          </a:r>
          <a:endParaRPr lang="en-US" sz="2300" kern="1200" dirty="0"/>
        </a:p>
      </dsp:txBody>
      <dsp:txXfrm>
        <a:off x="5098348" y="4704995"/>
        <a:ext cx="2002482" cy="1301613"/>
      </dsp:txXfrm>
    </dsp:sp>
    <dsp:sp modelId="{E6E474DB-8201-4056-B76E-E23B6D8AB7E4}">
      <dsp:nvSpPr>
        <dsp:cNvPr id="0" name=""/>
        <dsp:cNvSpPr/>
      </dsp:nvSpPr>
      <dsp:spPr>
        <a:xfrm>
          <a:off x="1973108" y="654362"/>
          <a:ext cx="5197783" cy="5197783"/>
        </a:xfrm>
        <a:custGeom>
          <a:avLst/>
          <a:gdLst/>
          <a:ahLst/>
          <a:cxnLst/>
          <a:rect l="0" t="0" r="0" b="0"/>
          <a:pathLst>
            <a:path>
              <a:moveTo>
                <a:pt x="2917563" y="5178171"/>
              </a:moveTo>
              <a:arcTo wR="2598891" hR="2598891" stAng="4977406" swAng="84518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36348-2BBC-4A76-A2B5-E5406445E11E}">
      <dsp:nvSpPr>
        <dsp:cNvPr id="0" name=""/>
        <dsp:cNvSpPr/>
      </dsp:nvSpPr>
      <dsp:spPr>
        <a:xfrm>
          <a:off x="2043168" y="4704995"/>
          <a:ext cx="2002482" cy="13016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Vendor patches</a:t>
          </a:r>
          <a:endParaRPr lang="en-US" sz="2300" kern="1200" dirty="0"/>
        </a:p>
      </dsp:txBody>
      <dsp:txXfrm>
        <a:off x="2043168" y="4704995"/>
        <a:ext cx="2002482" cy="1301613"/>
      </dsp:txXfrm>
    </dsp:sp>
    <dsp:sp modelId="{E4CD8CD5-C709-412C-89C5-BE09B9082FA2}">
      <dsp:nvSpPr>
        <dsp:cNvPr id="0" name=""/>
        <dsp:cNvSpPr/>
      </dsp:nvSpPr>
      <dsp:spPr>
        <a:xfrm>
          <a:off x="1973108" y="654362"/>
          <a:ext cx="5197783" cy="5197783"/>
        </a:xfrm>
        <a:custGeom>
          <a:avLst/>
          <a:gdLst/>
          <a:ahLst/>
          <a:cxnLst/>
          <a:rect l="0" t="0" r="0" b="0"/>
          <a:pathLst>
            <a:path>
              <a:moveTo>
                <a:pt x="275621" y="3763646"/>
              </a:moveTo>
              <a:arcTo wR="2598891" hR="2598891" stAng="9202406" swAng="135921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F07F5-7CA8-408E-83A9-0707B1684CBE}">
      <dsp:nvSpPr>
        <dsp:cNvPr id="0" name=""/>
        <dsp:cNvSpPr/>
      </dsp:nvSpPr>
      <dsp:spPr>
        <a:xfrm>
          <a:off x="1099065" y="1799345"/>
          <a:ext cx="2002482" cy="13016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Admins</a:t>
          </a:r>
          <a:r>
            <a:rPr lang="en-US" sz="2300" kern="1200" dirty="0" smtClean="0"/>
            <a:t> install patch(</a:t>
          </a:r>
          <a:r>
            <a:rPr lang="en-US" sz="2300" kern="1200" dirty="0" err="1" smtClean="0"/>
            <a:t>es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1099065" y="1799345"/>
        <a:ext cx="2002482" cy="1301613"/>
      </dsp:txXfrm>
    </dsp:sp>
    <dsp:sp modelId="{38803973-8FEC-42DF-9306-1FA34F5E4B6E}">
      <dsp:nvSpPr>
        <dsp:cNvPr id="0" name=""/>
        <dsp:cNvSpPr/>
      </dsp:nvSpPr>
      <dsp:spPr>
        <a:xfrm>
          <a:off x="1973108" y="654362"/>
          <a:ext cx="5197783" cy="5197783"/>
        </a:xfrm>
        <a:custGeom>
          <a:avLst/>
          <a:gdLst/>
          <a:ahLst/>
          <a:cxnLst/>
          <a:rect l="0" t="0" r="0" b="0"/>
          <a:pathLst>
            <a:path>
              <a:moveTo>
                <a:pt x="625269" y="908018"/>
              </a:moveTo>
              <a:arcTo wR="2598891" hR="2598891" stAng="13235271" swAng="121087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6AEDA2-C720-460D-9D26-2E666F32F1E8}">
      <dsp:nvSpPr>
        <dsp:cNvPr id="0" name=""/>
        <dsp:cNvSpPr/>
      </dsp:nvSpPr>
      <dsp:spPr>
        <a:xfrm>
          <a:off x="3772792" y="1403"/>
          <a:ext cx="1598414" cy="1598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Project initiation</a:t>
          </a:r>
          <a:endParaRPr lang="en-US" sz="1200" kern="1200" dirty="0"/>
        </a:p>
      </dsp:txBody>
      <dsp:txXfrm>
        <a:off x="3772792" y="1403"/>
        <a:ext cx="1598414" cy="1598414"/>
      </dsp:txXfrm>
    </dsp:sp>
    <dsp:sp modelId="{EC0A60A7-7DEF-429D-9657-B9B5894D7E9D}">
      <dsp:nvSpPr>
        <dsp:cNvPr id="0" name=""/>
        <dsp:cNvSpPr/>
      </dsp:nvSpPr>
      <dsp:spPr>
        <a:xfrm rot="1542857">
          <a:off x="5429849" y="1046247"/>
          <a:ext cx="424655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542857">
        <a:off x="5429849" y="1046247"/>
        <a:ext cx="424655" cy="539464"/>
      </dsp:txXfrm>
    </dsp:sp>
    <dsp:sp modelId="{80C2C5BB-BB4E-41BC-838F-E24E618FB9F6}">
      <dsp:nvSpPr>
        <dsp:cNvPr id="0" name=""/>
        <dsp:cNvSpPr/>
      </dsp:nvSpPr>
      <dsp:spPr>
        <a:xfrm>
          <a:off x="5934804" y="1042572"/>
          <a:ext cx="1598414" cy="15984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Functional design analysis and planning</a:t>
          </a:r>
          <a:endParaRPr lang="en-US" sz="1200" kern="1200" dirty="0"/>
        </a:p>
      </dsp:txBody>
      <dsp:txXfrm>
        <a:off x="5934804" y="1042572"/>
        <a:ext cx="1598414" cy="1598414"/>
      </dsp:txXfrm>
    </dsp:sp>
    <dsp:sp modelId="{E52AAC90-8D1E-4FB2-B202-9AF405B0BE45}">
      <dsp:nvSpPr>
        <dsp:cNvPr id="0" name=""/>
        <dsp:cNvSpPr/>
      </dsp:nvSpPr>
      <dsp:spPr>
        <a:xfrm rot="4628571">
          <a:off x="6785995" y="2730073"/>
          <a:ext cx="424655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4628571">
        <a:off x="6785995" y="2730073"/>
        <a:ext cx="424655" cy="539464"/>
      </dsp:txXfrm>
    </dsp:sp>
    <dsp:sp modelId="{79C61907-4763-487E-8884-9F2A70BF4C36}">
      <dsp:nvSpPr>
        <dsp:cNvPr id="0" name=""/>
        <dsp:cNvSpPr/>
      </dsp:nvSpPr>
      <dsp:spPr>
        <a:xfrm>
          <a:off x="6468776" y="3382059"/>
          <a:ext cx="1598414" cy="15984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System design specifications</a:t>
          </a:r>
          <a:endParaRPr lang="en-US" sz="1200" kern="1200" dirty="0"/>
        </a:p>
      </dsp:txBody>
      <dsp:txXfrm>
        <a:off x="6468776" y="3382059"/>
        <a:ext cx="1598414" cy="1598414"/>
      </dsp:txXfrm>
    </dsp:sp>
    <dsp:sp modelId="{8A7287AE-2679-4517-A2E5-3F8CBE74F71C}">
      <dsp:nvSpPr>
        <dsp:cNvPr id="0" name=""/>
        <dsp:cNvSpPr/>
      </dsp:nvSpPr>
      <dsp:spPr>
        <a:xfrm rot="7714286">
          <a:off x="6315070" y="4840199"/>
          <a:ext cx="424655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7714286">
        <a:off x="6315070" y="4840199"/>
        <a:ext cx="424655" cy="539464"/>
      </dsp:txXfrm>
    </dsp:sp>
    <dsp:sp modelId="{52EAB000-F20F-4FD6-943D-DC56A4986B0C}">
      <dsp:nvSpPr>
        <dsp:cNvPr id="0" name=""/>
        <dsp:cNvSpPr/>
      </dsp:nvSpPr>
      <dsp:spPr>
        <a:xfrm>
          <a:off x="4972618" y="5258182"/>
          <a:ext cx="1598414" cy="15984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Software development</a:t>
          </a:r>
          <a:endParaRPr lang="en-US" sz="1200" kern="1200" dirty="0"/>
        </a:p>
      </dsp:txBody>
      <dsp:txXfrm>
        <a:off x="4972618" y="5258182"/>
        <a:ext cx="1598414" cy="1598414"/>
      </dsp:txXfrm>
    </dsp:sp>
    <dsp:sp modelId="{5691450E-755D-4B44-B82D-AA16B6F7A918}">
      <dsp:nvSpPr>
        <dsp:cNvPr id="0" name=""/>
        <dsp:cNvSpPr/>
      </dsp:nvSpPr>
      <dsp:spPr>
        <a:xfrm rot="10800000">
          <a:off x="4371690" y="5787657"/>
          <a:ext cx="424655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371690" y="5787657"/>
        <a:ext cx="424655" cy="539464"/>
      </dsp:txXfrm>
    </dsp:sp>
    <dsp:sp modelId="{C21976DE-91E8-4283-904E-E25A2EF01F45}">
      <dsp:nvSpPr>
        <dsp:cNvPr id="0" name=""/>
        <dsp:cNvSpPr/>
      </dsp:nvSpPr>
      <dsp:spPr>
        <a:xfrm>
          <a:off x="2572967" y="5258182"/>
          <a:ext cx="1598414" cy="15984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Installation and implementation</a:t>
          </a:r>
          <a:endParaRPr lang="en-US" sz="1200" kern="1200" dirty="0"/>
        </a:p>
      </dsp:txBody>
      <dsp:txXfrm>
        <a:off x="2572967" y="5258182"/>
        <a:ext cx="1598414" cy="1598414"/>
      </dsp:txXfrm>
    </dsp:sp>
    <dsp:sp modelId="{FA4246C8-4DE3-4904-88DF-67512A2E09C9}">
      <dsp:nvSpPr>
        <dsp:cNvPr id="0" name=""/>
        <dsp:cNvSpPr/>
      </dsp:nvSpPr>
      <dsp:spPr>
        <a:xfrm rot="13885714">
          <a:off x="2419260" y="4858992"/>
          <a:ext cx="424655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3885714">
        <a:off x="2419260" y="4858992"/>
        <a:ext cx="424655" cy="539464"/>
      </dsp:txXfrm>
    </dsp:sp>
    <dsp:sp modelId="{22EF19CA-A94A-4B53-8AD1-7F124C38D0AE}">
      <dsp:nvSpPr>
        <dsp:cNvPr id="0" name=""/>
        <dsp:cNvSpPr/>
      </dsp:nvSpPr>
      <dsp:spPr>
        <a:xfrm>
          <a:off x="1076809" y="3382059"/>
          <a:ext cx="1598414" cy="1598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Operational maintenance</a:t>
          </a:r>
          <a:endParaRPr lang="en-US" sz="1200" kern="1200" dirty="0"/>
        </a:p>
      </dsp:txBody>
      <dsp:txXfrm>
        <a:off x="1076809" y="3382059"/>
        <a:ext cx="1598414" cy="1598414"/>
      </dsp:txXfrm>
    </dsp:sp>
    <dsp:sp modelId="{049900CE-ECF2-41CB-A587-67925B1A8965}">
      <dsp:nvSpPr>
        <dsp:cNvPr id="0" name=""/>
        <dsp:cNvSpPr/>
      </dsp:nvSpPr>
      <dsp:spPr>
        <a:xfrm rot="16971429">
          <a:off x="1928000" y="2753508"/>
          <a:ext cx="424655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6971429">
        <a:off x="1928000" y="2753508"/>
        <a:ext cx="424655" cy="539464"/>
      </dsp:txXfrm>
    </dsp:sp>
    <dsp:sp modelId="{9CCA4094-C6A3-4859-98A2-2B96D91B864E}">
      <dsp:nvSpPr>
        <dsp:cNvPr id="0" name=""/>
        <dsp:cNvSpPr/>
      </dsp:nvSpPr>
      <dsp:spPr>
        <a:xfrm>
          <a:off x="1610781" y="1042572"/>
          <a:ext cx="1598414" cy="15984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Disposal</a:t>
          </a:r>
          <a:endParaRPr lang="en-US" sz="1200" kern="1200" dirty="0"/>
        </a:p>
      </dsp:txBody>
      <dsp:txXfrm>
        <a:off x="1610781" y="1042572"/>
        <a:ext cx="1598414" cy="1598414"/>
      </dsp:txXfrm>
    </dsp:sp>
    <dsp:sp modelId="{B730957F-D178-474F-BFE6-790704621463}">
      <dsp:nvSpPr>
        <dsp:cNvPr id="0" name=""/>
        <dsp:cNvSpPr/>
      </dsp:nvSpPr>
      <dsp:spPr>
        <a:xfrm rot="20057143">
          <a:off x="3267838" y="1056677"/>
          <a:ext cx="424655" cy="5394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5000"/>
                <a:satMod val="160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atMod val="200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6500000"/>
          </a:lightRig>
        </a:scene3d>
        <a:sp3d prstMaterial="powder">
          <a:bevelT w="1524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20057143">
        <a:off x="3267838" y="1056677"/>
        <a:ext cx="424655" cy="53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AD070-5CD5-4DAE-BDDB-5E80B281F383}" type="datetimeFigureOut">
              <a:rPr lang="en-US" smtClean="0"/>
              <a:pPr/>
              <a:t>04/14/2010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C661D-1444-4781-B6A2-C97035573B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P994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p1002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p1005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P1008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P1017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http://taosecurity.blogspot.com/2010/01/what-is-apt-and-what-does-it-want.html</a:t>
            </a:r>
          </a:p>
          <a:p>
            <a:r>
              <a:rPr lang="en-US" dirty="0" smtClean="0"/>
              <a:t>http://www.mandiant.com/services/advanced_persistent_threat/</a:t>
            </a:r>
          </a:p>
          <a:p>
            <a:r>
              <a:rPr lang="en-US" dirty="0" smtClean="0"/>
              <a:t>http://www.hackingtheuniverse.com/infosec/isnews/advanced-persistent-threat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p1027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P963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C661D-1444-4781-B6A2-C97035573B3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9E61-CA2B-4222-8FB4-C48CE3563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A27C-FD32-4560-A1AD-E4AA7DC2D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22172-29A6-4A36-83CD-03502C6B59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77D25E55-A4D8-403B-A0D0-29A454D8A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5C60-4744-4780-A80B-A43EC2ACE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AFD3B-B231-46D9-A9CF-C35A7DF71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827-8E67-410B-86F4-1BF073C5D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7B4C-5F8F-4487-9096-D56DBC091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7A9ED-9510-4634-8B70-284FE2F24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825-798F-400F-98DC-C7F64F0F2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F6C-9DFE-4702-9379-73757D5A3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6DD94A5-19DE-4CB6-94E2-4CC4A268A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74790C2-5B49-40F1-AF68-0212B6F8C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Application Security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IS 380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Rollback</a:t>
            </a:r>
            <a:r>
              <a:rPr lang="en-US" dirty="0" smtClean="0"/>
              <a:t> – transaction(s) cancelled, database switched to an earlier version</a:t>
            </a:r>
          </a:p>
          <a:p>
            <a:r>
              <a:rPr lang="en-US" b="1" dirty="0" smtClean="0"/>
              <a:t>Commit</a:t>
            </a:r>
            <a:r>
              <a:rPr lang="en-US" dirty="0" smtClean="0"/>
              <a:t> – completes a transaction, database updated</a:t>
            </a:r>
          </a:p>
          <a:p>
            <a:r>
              <a:rPr lang="en-US" b="1" dirty="0" err="1" smtClean="0"/>
              <a:t>Savepoints</a:t>
            </a:r>
            <a:r>
              <a:rPr lang="en-US" b="1" dirty="0" smtClean="0"/>
              <a:t> </a:t>
            </a:r>
            <a:r>
              <a:rPr lang="en-US" dirty="0" smtClean="0"/>
              <a:t>– allow recovery in the event of a crash or error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Security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Aggregation</a:t>
            </a:r>
            <a:r>
              <a:rPr lang="en-US" dirty="0" smtClean="0"/>
              <a:t> – combining information to glean unauthorized information</a:t>
            </a:r>
          </a:p>
          <a:p>
            <a:r>
              <a:rPr lang="en-US" b="1" dirty="0" smtClean="0"/>
              <a:t>Inference</a:t>
            </a:r>
            <a:r>
              <a:rPr lang="en-US" dirty="0" smtClean="0"/>
              <a:t> – deduction of information from bits of information (result of aggregation) (Pizza and CIA)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attack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Content-dependent access control </a:t>
            </a:r>
            <a:r>
              <a:rPr lang="en-US" dirty="0" smtClean="0"/>
              <a:t>– the more sensitive the data the fewer people can access</a:t>
            </a:r>
          </a:p>
          <a:p>
            <a:r>
              <a:rPr lang="en-US" b="1" dirty="0" smtClean="0"/>
              <a:t>Context-dependent AC </a:t>
            </a:r>
            <a:r>
              <a:rPr lang="en-US" dirty="0" smtClean="0"/>
              <a:t>– keeps trace of previous attempts, makes sure the request ‘makes sense’</a:t>
            </a:r>
          </a:p>
          <a:p>
            <a:r>
              <a:rPr lang="en-US" b="1" dirty="0" smtClean="0"/>
              <a:t>Cell suppression </a:t>
            </a:r>
            <a:r>
              <a:rPr lang="en-US" dirty="0" smtClean="0"/>
              <a:t>– hides sensitive cells</a:t>
            </a:r>
          </a:p>
          <a:p>
            <a:r>
              <a:rPr lang="en-US" b="1" dirty="0" smtClean="0"/>
              <a:t>Partitioning </a:t>
            </a:r>
            <a:r>
              <a:rPr lang="en-US" dirty="0" smtClean="0"/>
              <a:t>– divides the database up</a:t>
            </a:r>
          </a:p>
          <a:p>
            <a:r>
              <a:rPr lang="en-US" b="1" dirty="0" smtClean="0"/>
              <a:t>Noise and perturbation </a:t>
            </a:r>
            <a:r>
              <a:rPr lang="en-US" dirty="0" smtClean="0"/>
              <a:t>– inserts bogus information</a:t>
            </a:r>
          </a:p>
          <a:p>
            <a:r>
              <a:rPr lang="en-US" b="1" dirty="0" smtClean="0"/>
              <a:t>Database views </a:t>
            </a:r>
            <a:r>
              <a:rPr lang="en-US" dirty="0" smtClean="0"/>
              <a:t>– DAC/MAC restricts access to data based on permission(s)</a:t>
            </a:r>
          </a:p>
          <a:p>
            <a:r>
              <a:rPr lang="en-US" b="1" dirty="0" err="1" smtClean="0"/>
              <a:t>Polyinstantiation</a:t>
            </a:r>
            <a:r>
              <a:rPr lang="en-US" b="1" dirty="0" smtClean="0"/>
              <a:t> </a:t>
            </a:r>
            <a:r>
              <a:rPr lang="en-US" dirty="0" smtClean="0"/>
              <a:t>– like noise and perturbation, only different data is substituted based on DAC/MAC. </a:t>
            </a:r>
          </a:p>
          <a:p>
            <a:pPr lvl="1"/>
            <a:r>
              <a:rPr lang="en-US" dirty="0" smtClean="0"/>
              <a:t>‘ship destination’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Database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OLTP – online transaction processing – fault tolerance, high performance, distributed</a:t>
            </a:r>
          </a:p>
          <a:p>
            <a:pPr lvl="1"/>
            <a:r>
              <a:rPr lang="en-US" dirty="0" smtClean="0"/>
              <a:t>More susceptible to attack</a:t>
            </a:r>
          </a:p>
          <a:p>
            <a:r>
              <a:rPr lang="en-US" dirty="0" smtClean="0"/>
              <a:t>Data Warehousing – combine disparate databases into one large one for analysis</a:t>
            </a:r>
          </a:p>
          <a:p>
            <a:pPr lvl="1"/>
            <a:r>
              <a:rPr lang="en-US" dirty="0" smtClean="0"/>
              <a:t>Business forecasting</a:t>
            </a:r>
          </a:p>
          <a:p>
            <a:pPr lvl="1"/>
            <a:r>
              <a:rPr lang="en-US" dirty="0" smtClean="0"/>
              <a:t>Trending</a:t>
            </a:r>
          </a:p>
          <a:p>
            <a:pPr lvl="1"/>
            <a:r>
              <a:rPr lang="en-US" dirty="0" smtClean="0"/>
              <a:t>Data mining – find associations/correlations</a:t>
            </a:r>
          </a:p>
          <a:p>
            <a:pPr lvl="2"/>
            <a:r>
              <a:rPr lang="en-US" dirty="0" smtClean="0"/>
              <a:t>Metadata – finding unseen relationships in the data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&amp;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plan created at the start of the project</a:t>
            </a:r>
          </a:p>
          <a:p>
            <a:r>
              <a:rPr lang="en-US" dirty="0" smtClean="0"/>
              <a:t>Look at security integration at each stage of the lifecycle</a:t>
            </a:r>
          </a:p>
          <a:p>
            <a:r>
              <a:rPr lang="en-US" dirty="0" smtClean="0"/>
              <a:t>Systems development lifecycle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Initiation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definition of the project</a:t>
            </a:r>
          </a:p>
          <a:p>
            <a:r>
              <a:rPr lang="en-US" dirty="0" smtClean="0"/>
              <a:t>Are there existing products?</a:t>
            </a:r>
          </a:p>
          <a:p>
            <a:r>
              <a:rPr lang="en-US" dirty="0" smtClean="0"/>
              <a:t>User needs</a:t>
            </a:r>
          </a:p>
          <a:p>
            <a:r>
              <a:rPr lang="en-US" dirty="0" smtClean="0"/>
              <a:t>Basic security objectives (C.I.A.)</a:t>
            </a:r>
          </a:p>
          <a:p>
            <a:r>
              <a:rPr lang="en-US" dirty="0" smtClean="0"/>
              <a:t>Risk management – </a:t>
            </a:r>
          </a:p>
          <a:p>
            <a:pPr lvl="1"/>
            <a:r>
              <a:rPr lang="en-US" dirty="0" smtClean="0"/>
              <a:t>The design itself should have security integrated</a:t>
            </a:r>
          </a:p>
          <a:p>
            <a:r>
              <a:rPr lang="en-US" dirty="0" smtClean="0"/>
              <a:t>Risk analysis – identify risks and consequences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Design Analysis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Functional baseline – what the product is expected to do/ features</a:t>
            </a:r>
          </a:p>
          <a:p>
            <a:r>
              <a:rPr lang="en-US" dirty="0" smtClean="0"/>
              <a:t>Test plan created</a:t>
            </a:r>
          </a:p>
          <a:p>
            <a:r>
              <a:rPr lang="en-US" dirty="0" smtClean="0"/>
              <a:t>Security requirements</a:t>
            </a:r>
          </a:p>
          <a:p>
            <a:r>
              <a:rPr lang="en-US" dirty="0" smtClean="0"/>
              <a:t>Security controls to be implemented</a:t>
            </a:r>
          </a:p>
          <a:p>
            <a:r>
              <a:rPr lang="en-US" dirty="0" smtClean="0"/>
              <a:t>Identify other weaknesses and minimize</a:t>
            </a:r>
          </a:p>
          <a:p>
            <a:r>
              <a:rPr lang="en-US" dirty="0" smtClean="0"/>
              <a:t>Create the design document</a:t>
            </a:r>
          </a:p>
          <a:p>
            <a:pPr lvl="1"/>
            <a:r>
              <a:rPr lang="en-US" dirty="0" smtClean="0"/>
              <a:t>Make sure to share it with the customer - no surprises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Requirements </a:t>
            </a:r>
          </a:p>
          <a:p>
            <a:pPr lvl="1"/>
            <a:r>
              <a:rPr lang="en-US" dirty="0" smtClean="0"/>
              <a:t>Information model – type and how information should be processed</a:t>
            </a:r>
          </a:p>
          <a:p>
            <a:pPr lvl="1"/>
            <a:r>
              <a:rPr lang="en-US" dirty="0" smtClean="0"/>
              <a:t>Functional model – tasks the application carries  out.</a:t>
            </a:r>
          </a:p>
          <a:p>
            <a:pPr lvl="1"/>
            <a:r>
              <a:rPr lang="en-US" dirty="0" smtClean="0"/>
              <a:t>Behavioral model – states of the application during and after transitions.</a:t>
            </a:r>
          </a:p>
          <a:p>
            <a:r>
              <a:rPr lang="en-US" dirty="0" smtClean="0"/>
              <a:t>Data structures, structural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System functionality broken down into more detail</a:t>
            </a:r>
            <a:endParaRPr lang="en-US" dirty="0" smtClean="0"/>
          </a:p>
          <a:p>
            <a:r>
              <a:rPr lang="en-US" dirty="0" smtClean="0"/>
              <a:t>Interoperability, modularity</a:t>
            </a:r>
          </a:p>
          <a:p>
            <a:r>
              <a:rPr lang="en-US" dirty="0" smtClean="0"/>
              <a:t>Access control, rights and permissions, IPC, integrity of system.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Over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must be included from the beginning</a:t>
            </a:r>
          </a:p>
          <a:p>
            <a:r>
              <a:rPr lang="en-US" dirty="0" smtClean="0"/>
              <a:t>Strap-on security is an invitation to disaster</a:t>
            </a:r>
          </a:p>
          <a:p>
            <a:r>
              <a:rPr lang="en-US" dirty="0" smtClean="0"/>
              <a:t>M&amp;M syndrome</a:t>
            </a:r>
          </a:p>
          <a:p>
            <a:pPr lvl="1"/>
            <a:r>
              <a:rPr lang="en-US" dirty="0" smtClean="0"/>
              <a:t>Developers and security engineers are different fields</a:t>
            </a:r>
          </a:p>
          <a:p>
            <a:pPr lvl="1"/>
            <a:r>
              <a:rPr lang="en-US" dirty="0" smtClean="0"/>
              <a:t>Rush to market</a:t>
            </a:r>
          </a:p>
          <a:p>
            <a:pPr lvl="1"/>
            <a:r>
              <a:rPr lang="en-US" dirty="0" smtClean="0"/>
              <a:t>Customarily ‘sell now, patch it later’</a:t>
            </a:r>
          </a:p>
          <a:p>
            <a:r>
              <a:rPr lang="en-US" dirty="0" smtClean="0"/>
              <a:t>Reliance on perimeter protection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Insert programmers and developers here</a:t>
            </a:r>
          </a:p>
          <a:p>
            <a:r>
              <a:rPr lang="en-US" dirty="0" smtClean="0"/>
              <a:t>Secure coding</a:t>
            </a:r>
          </a:p>
          <a:p>
            <a:pPr lvl="1"/>
            <a:r>
              <a:rPr lang="en-US" dirty="0" smtClean="0"/>
              <a:t>Check input lengths</a:t>
            </a:r>
          </a:p>
          <a:p>
            <a:pPr lvl="1"/>
            <a:r>
              <a:rPr lang="en-US" dirty="0" smtClean="0"/>
              <a:t>Allow only proper data types – sanitize inputs</a:t>
            </a:r>
          </a:p>
          <a:p>
            <a:pPr lvl="1"/>
            <a:r>
              <a:rPr lang="en-US" dirty="0" smtClean="0"/>
              <a:t>Prevent covert channels</a:t>
            </a:r>
          </a:p>
          <a:p>
            <a:pPr lvl="1"/>
            <a:r>
              <a:rPr lang="en-US" dirty="0" smtClean="0"/>
              <a:t>Debugging, code reviews</a:t>
            </a:r>
          </a:p>
          <a:p>
            <a:pPr lvl="1"/>
            <a:r>
              <a:rPr lang="en-US" dirty="0" smtClean="0"/>
              <a:t>Document, document, document</a:t>
            </a:r>
          </a:p>
          <a:p>
            <a:r>
              <a:rPr lang="en-US" dirty="0" smtClean="0"/>
              <a:t>Unit testing – each ‘chunk’ of code is tested</a:t>
            </a:r>
          </a:p>
          <a:p>
            <a:r>
              <a:rPr lang="en-US" dirty="0" smtClean="0"/>
              <a:t>Separation of duties – different people do input testing, validation</a:t>
            </a:r>
          </a:p>
          <a:p>
            <a:r>
              <a:rPr lang="en-US" dirty="0" smtClean="0"/>
              <a:t>Remove any maintenance hooks/backdoors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Installation/Implementation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use and operate the application</a:t>
            </a:r>
          </a:p>
          <a:p>
            <a:r>
              <a:rPr lang="en-US" dirty="0" smtClean="0"/>
              <a:t>Protection configured</a:t>
            </a:r>
          </a:p>
          <a:p>
            <a:r>
              <a:rPr lang="en-US" dirty="0" smtClean="0"/>
              <a:t>Functionality and performance testing</a:t>
            </a:r>
          </a:p>
          <a:p>
            <a:r>
              <a:rPr lang="en-US" dirty="0" smtClean="0"/>
              <a:t>Document configuration</a:t>
            </a:r>
          </a:p>
          <a:p>
            <a:r>
              <a:rPr lang="en-US" dirty="0" smtClean="0"/>
              <a:t>Certification process</a:t>
            </a:r>
          </a:p>
          <a:p>
            <a:r>
              <a:rPr lang="en-US" dirty="0" smtClean="0"/>
              <a:t>Accreditation – formal acceptance by management.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the system info the environment</a:t>
            </a:r>
          </a:p>
          <a:p>
            <a:r>
              <a:rPr lang="en-US" dirty="0" smtClean="0"/>
              <a:t>Conduct periodic vulnerability tests.</a:t>
            </a:r>
          </a:p>
          <a:p>
            <a:r>
              <a:rPr lang="en-US" dirty="0" smtClean="0"/>
              <a:t>Recertify/accredit after any major changes/updates.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Archive, destroy, migrate data</a:t>
            </a:r>
          </a:p>
          <a:p>
            <a:r>
              <a:rPr lang="en-US" dirty="0" smtClean="0"/>
              <a:t>Overwrite/degauss or physically destroy media</a:t>
            </a:r>
          </a:p>
          <a:p>
            <a:r>
              <a:rPr lang="en-US" dirty="0" smtClean="0"/>
              <a:t>Disposal can be difficult</a:t>
            </a:r>
          </a:p>
          <a:p>
            <a:pPr lvl="1"/>
            <a:r>
              <a:rPr lang="en-US" dirty="0" smtClean="0"/>
              <a:t>Migrating data / changing data format</a:t>
            </a:r>
          </a:p>
          <a:p>
            <a:pPr lvl="1"/>
            <a:r>
              <a:rPr lang="en-US" dirty="0" smtClean="0"/>
              <a:t>Completely uninstalling software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Postmortem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Don’t ever use that vendor again :P</a:t>
            </a:r>
          </a:p>
          <a:p>
            <a:r>
              <a:rPr lang="en-US" dirty="0" smtClean="0"/>
              <a:t>What mistakes were made</a:t>
            </a:r>
          </a:p>
          <a:p>
            <a:r>
              <a:rPr lang="en-US" dirty="0" smtClean="0"/>
              <a:t>What should we look out for next time?</a:t>
            </a:r>
          </a:p>
          <a:p>
            <a:r>
              <a:rPr lang="en-US" dirty="0" smtClean="0"/>
              <a:t>Streamlining process for the next project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One thing not mentioned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change request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412240"/>
            <a:ext cx="4419600" cy="544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553200"/>
            <a:ext cx="8229600" cy="304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dirty="0" smtClean="0"/>
              <a:t>NIST SDLC: http://csrc.nist.gov/groups/SMA/sdlc/index.html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285" t="15775" r="25155" b="802"/>
          <a:stretch>
            <a:fillRect/>
          </a:stretch>
        </p:blipFill>
        <p:spPr bwMode="auto">
          <a:xfrm>
            <a:off x="1219200" y="0"/>
            <a:ext cx="68645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Vulnerabilities cheaper to fix earlier</a:t>
            </a:r>
          </a:p>
          <a:p>
            <a:r>
              <a:rPr lang="en-US" dirty="0" smtClean="0"/>
              <a:t>Regular code reviews</a:t>
            </a:r>
          </a:p>
          <a:p>
            <a:pPr lvl="1"/>
            <a:r>
              <a:rPr lang="en-US" dirty="0" smtClean="0"/>
              <a:t>Identify vulnerabilities</a:t>
            </a:r>
          </a:p>
          <a:p>
            <a:pPr lvl="1"/>
            <a:r>
              <a:rPr lang="en-US" dirty="0" smtClean="0"/>
              <a:t>Architectural problems</a:t>
            </a:r>
          </a:p>
          <a:p>
            <a:pPr lvl="1"/>
            <a:r>
              <a:rPr lang="en-US" dirty="0" smtClean="0"/>
              <a:t>Automatic code auditing tools</a:t>
            </a:r>
          </a:p>
          <a:p>
            <a:r>
              <a:rPr lang="en-US" dirty="0" smtClean="0"/>
              <a:t>Centralized code repository</a:t>
            </a:r>
          </a:p>
          <a:p>
            <a:pPr lvl="1"/>
            <a:r>
              <a:rPr lang="en-US" dirty="0" smtClean="0"/>
              <a:t>Version control</a:t>
            </a:r>
          </a:p>
          <a:p>
            <a:pPr lvl="1"/>
            <a:r>
              <a:rPr lang="en-US" dirty="0" smtClean="0"/>
              <a:t>Reversion available if necessary</a:t>
            </a:r>
          </a:p>
          <a:p>
            <a:pPr lvl="1"/>
            <a:r>
              <a:rPr lang="en-US" dirty="0" smtClean="0"/>
              <a:t>Minimize undocumented changes, code injections ,etc.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examined under simulated attack</a:t>
            </a:r>
          </a:p>
          <a:p>
            <a:r>
              <a:rPr lang="en-US" dirty="0" smtClean="0"/>
              <a:t>Looks for vulnerabilities</a:t>
            </a:r>
          </a:p>
          <a:p>
            <a:pPr lvl="1"/>
            <a:r>
              <a:rPr lang="en-US" dirty="0" smtClean="0"/>
              <a:t>Bounds checking</a:t>
            </a:r>
          </a:p>
          <a:p>
            <a:pPr lvl="1"/>
            <a:r>
              <a:rPr lang="en-US" dirty="0" smtClean="0"/>
              <a:t>Data format</a:t>
            </a:r>
          </a:p>
          <a:p>
            <a:pPr lvl="1"/>
            <a:r>
              <a:rPr lang="en-US" dirty="0" smtClean="0"/>
              <a:t>Error handling</a:t>
            </a:r>
          </a:p>
          <a:p>
            <a:pPr lvl="1"/>
            <a:r>
              <a:rPr lang="en-US" dirty="0" smtClean="0"/>
              <a:t>Configuration settings</a:t>
            </a:r>
          </a:p>
          <a:p>
            <a:r>
              <a:rPr lang="en-US" dirty="0" smtClean="0"/>
              <a:t>Manual and automated testing</a:t>
            </a:r>
          </a:p>
          <a:p>
            <a:pPr lvl="1"/>
            <a:r>
              <a:rPr lang="en-US" dirty="0" smtClean="0"/>
              <a:t>Social engineering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can be:</a:t>
            </a:r>
          </a:p>
          <a:p>
            <a:pPr lvl="1"/>
            <a:r>
              <a:rPr lang="en-US" dirty="0" smtClean="0"/>
              <a:t>Request for additional functionality</a:t>
            </a:r>
          </a:p>
          <a:p>
            <a:pPr lvl="1"/>
            <a:r>
              <a:rPr lang="en-US" dirty="0" smtClean="0"/>
              <a:t>New requirements</a:t>
            </a:r>
          </a:p>
          <a:p>
            <a:pPr lvl="1"/>
            <a:r>
              <a:rPr lang="en-US" dirty="0" smtClean="0"/>
              <a:t>Patches/updates</a:t>
            </a:r>
          </a:p>
          <a:p>
            <a:r>
              <a:rPr lang="en-US" dirty="0" smtClean="0"/>
              <a:t>Changes must be</a:t>
            </a:r>
          </a:p>
          <a:p>
            <a:pPr lvl="1"/>
            <a:r>
              <a:rPr lang="en-US" dirty="0" smtClean="0"/>
              <a:t>Tested </a:t>
            </a:r>
          </a:p>
          <a:p>
            <a:pPr lvl="1"/>
            <a:r>
              <a:rPr lang="en-US" dirty="0" smtClean="0"/>
              <a:t>Approved</a:t>
            </a:r>
          </a:p>
          <a:p>
            <a:pPr lvl="1"/>
            <a:r>
              <a:rPr lang="en-US" dirty="0" smtClean="0"/>
              <a:t>Documented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from Reactive to Proactive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Escrow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keeps a copy of the source code</a:t>
            </a:r>
          </a:p>
          <a:p>
            <a:r>
              <a:rPr lang="en-US" dirty="0" smtClean="0"/>
              <a:t>Code is released to client in certain situations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code</a:t>
            </a:r>
          </a:p>
          <a:p>
            <a:r>
              <a:rPr lang="en-US" dirty="0" smtClean="0"/>
              <a:t>Assembly language</a:t>
            </a:r>
          </a:p>
          <a:p>
            <a:r>
              <a:rPr lang="en-US" dirty="0" smtClean="0"/>
              <a:t>High level language</a:t>
            </a:r>
          </a:p>
          <a:p>
            <a:r>
              <a:rPr lang="en-US" dirty="0" smtClean="0"/>
              <a:t>Very high-level language</a:t>
            </a:r>
          </a:p>
          <a:p>
            <a:r>
              <a:rPr lang="en-US" dirty="0" smtClean="0"/>
              <a:t>Natural language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Interpreters – translate one command at a time - </a:t>
            </a:r>
            <a:r>
              <a:rPr lang="en-US" dirty="0" err="1" smtClean="0"/>
              <a:t>perl</a:t>
            </a:r>
            <a:endParaRPr lang="en-US" dirty="0" smtClean="0"/>
          </a:p>
          <a:p>
            <a:r>
              <a:rPr lang="en-US" dirty="0" smtClean="0"/>
              <a:t>Compilers – translate sections at a time - C</a:t>
            </a:r>
          </a:p>
          <a:p>
            <a:r>
              <a:rPr lang="en-US" dirty="0" smtClean="0"/>
              <a:t>Assemblers – translate from assembly to machine code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 – Object Oriented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Modular, reusable</a:t>
            </a:r>
          </a:p>
          <a:p>
            <a:r>
              <a:rPr lang="en-US" b="1" dirty="0" smtClean="0"/>
              <a:t>Objects</a:t>
            </a:r>
            <a:r>
              <a:rPr lang="en-US" dirty="0" smtClean="0"/>
              <a:t> are </a:t>
            </a:r>
            <a:r>
              <a:rPr lang="en-US" b="1" dirty="0" smtClean="0"/>
              <a:t>instances</a:t>
            </a:r>
            <a:r>
              <a:rPr lang="en-US" dirty="0" smtClean="0"/>
              <a:t> of </a:t>
            </a:r>
            <a:r>
              <a:rPr lang="en-US" b="1" dirty="0" smtClean="0"/>
              <a:t>classes</a:t>
            </a:r>
          </a:p>
          <a:p>
            <a:r>
              <a:rPr lang="en-US" dirty="0" smtClean="0"/>
              <a:t>Not all objects need to be individually developed</a:t>
            </a:r>
          </a:p>
          <a:p>
            <a:r>
              <a:rPr lang="en-US" dirty="0" smtClean="0"/>
              <a:t>Common usage</a:t>
            </a:r>
          </a:p>
          <a:p>
            <a:r>
              <a:rPr lang="en-US" dirty="0" smtClean="0"/>
              <a:t>Code reuse – inheritance</a:t>
            </a:r>
          </a:p>
          <a:p>
            <a:r>
              <a:rPr lang="en-US" dirty="0" smtClean="0"/>
              <a:t>Method – activity an object performs</a:t>
            </a:r>
          </a:p>
          <a:p>
            <a:r>
              <a:rPr lang="en-US" dirty="0" smtClean="0"/>
              <a:t>Messages – objects communicate to each other through API calls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hiding/ encapsulation – only some data is shared between objects</a:t>
            </a:r>
          </a:p>
          <a:p>
            <a:r>
              <a:rPr lang="en-US" dirty="0" smtClean="0"/>
              <a:t>Abstraction – suppress some inherited properties</a:t>
            </a:r>
          </a:p>
          <a:p>
            <a:r>
              <a:rPr lang="en-US" dirty="0" smtClean="0"/>
              <a:t>Polymorphism – when different objects react to the same input in different ways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CORBA Common Object Request Broker Architecture – Open standard.  Wide Interoperability </a:t>
            </a:r>
          </a:p>
          <a:p>
            <a:pPr lvl="1"/>
            <a:r>
              <a:rPr lang="en-US" dirty="0" smtClean="0"/>
              <a:t>Objects communicate using </a:t>
            </a:r>
            <a:r>
              <a:rPr lang="en-US" b="1" dirty="0" smtClean="0"/>
              <a:t>pipes </a:t>
            </a:r>
            <a:r>
              <a:rPr lang="en-US" dirty="0" smtClean="0"/>
              <a:t>(</a:t>
            </a:r>
            <a:r>
              <a:rPr lang="en-US" b="1" dirty="0" smtClean="0"/>
              <a:t>RPC </a:t>
            </a:r>
            <a:r>
              <a:rPr lang="en-US" dirty="0" smtClean="0"/>
              <a:t>or</a:t>
            </a:r>
            <a:r>
              <a:rPr lang="en-US" b="1" dirty="0" smtClean="0"/>
              <a:t> ORB</a:t>
            </a:r>
            <a:r>
              <a:rPr lang="en-US" dirty="0" smtClean="0"/>
              <a:t>s)</a:t>
            </a:r>
          </a:p>
          <a:p>
            <a:r>
              <a:rPr lang="en-US" dirty="0" smtClean="0"/>
              <a:t>Microsoft COM /DCOM – COM is local, DCOM is distributed.</a:t>
            </a:r>
          </a:p>
          <a:p>
            <a:pPr lvl="1"/>
            <a:r>
              <a:rPr lang="en-US" dirty="0" smtClean="0"/>
              <a:t>Proprietary </a:t>
            </a:r>
          </a:p>
          <a:p>
            <a:r>
              <a:rPr lang="en-US" dirty="0" smtClean="0"/>
              <a:t>EJB Enterprise Java Beans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OLE – Object linking and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place data in a foreign program</a:t>
            </a:r>
          </a:p>
          <a:p>
            <a:pPr lvl="1"/>
            <a:r>
              <a:rPr lang="en-US" dirty="0" smtClean="0"/>
              <a:t>Excel spreadsheet in a work document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Systems &amp;</a:t>
            </a:r>
            <a:br>
              <a:rPr lang="en-US" dirty="0" smtClean="0"/>
            </a:br>
            <a:r>
              <a:rPr lang="en-US" dirty="0" smtClean="0"/>
              <a:t>Knowledge-Based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Emulate human logic to solve problems</a:t>
            </a:r>
          </a:p>
          <a:p>
            <a:r>
              <a:rPr lang="en-US" dirty="0" smtClean="0"/>
              <a:t>Collect ‘know how’</a:t>
            </a:r>
          </a:p>
          <a:p>
            <a:r>
              <a:rPr lang="en-US" dirty="0" smtClean="0"/>
              <a:t>Rule-based programming – if-then logic</a:t>
            </a:r>
          </a:p>
          <a:p>
            <a:r>
              <a:rPr lang="en-US" dirty="0" smtClean="0"/>
              <a:t>Expert systems – </a:t>
            </a:r>
          </a:p>
          <a:p>
            <a:pPr lvl="1"/>
            <a:r>
              <a:rPr lang="en-US" dirty="0" smtClean="0"/>
              <a:t>Knowledgebase</a:t>
            </a:r>
          </a:p>
          <a:p>
            <a:pPr lvl="1"/>
            <a:r>
              <a:rPr lang="en-US" dirty="0" smtClean="0"/>
              <a:t>Inference engine -  a set of algorithms and rules used to draw a conclusion from available facts.</a:t>
            </a:r>
          </a:p>
          <a:p>
            <a:r>
              <a:rPr lang="en-US" dirty="0" smtClean="0"/>
              <a:t>Codified knowledge from experts in the field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Mimic the structure of interconnected neurons</a:t>
            </a:r>
          </a:p>
          <a:p>
            <a:r>
              <a:rPr lang="en-US" dirty="0" smtClean="0"/>
              <a:t>Recognizes patterns (vision)</a:t>
            </a:r>
          </a:p>
          <a:p>
            <a:r>
              <a:rPr lang="en-US" dirty="0" smtClean="0"/>
              <a:t>Ability to generalize </a:t>
            </a:r>
          </a:p>
          <a:p>
            <a:r>
              <a:rPr lang="en-US" dirty="0" err="1" smtClean="0"/>
              <a:t>Capablity</a:t>
            </a:r>
            <a:r>
              <a:rPr lang="en-US" dirty="0" smtClean="0"/>
              <a:t> to learn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Security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 software/OS is set up</a:t>
            </a:r>
          </a:p>
          <a:p>
            <a:pPr lvl="1"/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Security policies</a:t>
            </a:r>
          </a:p>
          <a:p>
            <a:pPr lvl="1"/>
            <a:r>
              <a:rPr lang="en-US" dirty="0" smtClean="0"/>
              <a:t>Group/user permissions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Should default to uninstalled/no access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Attacks on web security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Vandalism</a:t>
            </a:r>
          </a:p>
          <a:p>
            <a:r>
              <a:rPr lang="en-US"/>
              <a:t>Financial fraud</a:t>
            </a:r>
          </a:p>
          <a:p>
            <a:r>
              <a:rPr lang="en-US"/>
              <a:t>Privileged/Admin access</a:t>
            </a:r>
          </a:p>
          <a:p>
            <a:r>
              <a:rPr lang="en-US"/>
              <a:t>Theft of Transaction information</a:t>
            </a:r>
          </a:p>
          <a:p>
            <a:r>
              <a:rPr lang="en-US"/>
              <a:t>Theft of IP (via internal network)</a:t>
            </a:r>
          </a:p>
          <a:p>
            <a:r>
              <a:rPr lang="en-US"/>
              <a:t>DoS attack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Defenses for web attacks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 firewalls (Deep packet inspection)</a:t>
            </a:r>
          </a:p>
          <a:p>
            <a:r>
              <a:rPr lang="en-US" dirty="0"/>
              <a:t>IPS</a:t>
            </a:r>
          </a:p>
          <a:p>
            <a:r>
              <a:rPr lang="en-US" dirty="0"/>
              <a:t>Quality assurance process/security review</a:t>
            </a:r>
          </a:p>
          <a:p>
            <a:r>
              <a:rPr lang="en-US" dirty="0"/>
              <a:t>Authentication and access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SYN Proxy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search</a:t>
            </a:r>
          </a:p>
          <a:p>
            <a:r>
              <a:rPr lang="en-US" dirty="0" smtClean="0"/>
              <a:t>Cached web site</a:t>
            </a:r>
          </a:p>
          <a:p>
            <a:r>
              <a:rPr lang="en-US" dirty="0" smtClean="0"/>
              <a:t>Error messages on the web site</a:t>
            </a:r>
          </a:p>
          <a:p>
            <a:r>
              <a:rPr lang="en-US" dirty="0" smtClean="0"/>
              <a:t>Configuration, include files (incorrect permissions)</a:t>
            </a:r>
          </a:p>
          <a:p>
            <a:pPr lvl="1"/>
            <a:r>
              <a:rPr lang="en-US" dirty="0" smtClean="0"/>
              <a:t>This happened to </a:t>
            </a:r>
            <a:r>
              <a:rPr lang="en-US" dirty="0" err="1" smtClean="0"/>
              <a:t>wordpress</a:t>
            </a:r>
            <a:r>
              <a:rPr lang="en-US" dirty="0" smtClean="0"/>
              <a:t> just last week!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remote configuration and management</a:t>
            </a:r>
          </a:p>
          <a:p>
            <a:r>
              <a:rPr lang="en-US" dirty="0" smtClean="0"/>
              <a:t>Not a good idea to enable</a:t>
            </a:r>
          </a:p>
          <a:p>
            <a:r>
              <a:rPr lang="en-US" dirty="0" smtClean="0"/>
              <a:t>If you must, make it Out Of Band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&amp;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Username and Password most common</a:t>
            </a:r>
          </a:p>
          <a:p>
            <a:pPr lvl="1"/>
            <a:r>
              <a:rPr lang="en-US" dirty="0" smtClean="0"/>
              <a:t>Over a secure channel</a:t>
            </a:r>
          </a:p>
          <a:p>
            <a:r>
              <a:rPr lang="en-US" dirty="0" smtClean="0"/>
              <a:t>Account lockouts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it working now, secure it later</a:t>
            </a:r>
          </a:p>
          <a:p>
            <a:r>
              <a:rPr lang="en-US" dirty="0" smtClean="0"/>
              <a:t>Transferring ‘test’ to ‘production’</a:t>
            </a:r>
          </a:p>
          <a:p>
            <a:r>
              <a:rPr lang="en-US" dirty="0" smtClean="0"/>
              <a:t>Installing an application/service</a:t>
            </a:r>
          </a:p>
          <a:p>
            <a:pPr lvl="1"/>
            <a:r>
              <a:rPr lang="en-US" dirty="0" smtClean="0"/>
              <a:t>Default usernames/passwords</a:t>
            </a:r>
          </a:p>
          <a:p>
            <a:pPr lvl="1"/>
            <a:r>
              <a:rPr lang="en-US" dirty="0" smtClean="0"/>
              <a:t>Online documentation</a:t>
            </a:r>
          </a:p>
          <a:p>
            <a:pPr lvl="1"/>
            <a:r>
              <a:rPr lang="en-US" dirty="0" smtClean="0"/>
              <a:t>Example pages/databases/files</a:t>
            </a:r>
          </a:p>
          <a:p>
            <a:pPr lvl="2"/>
            <a:r>
              <a:rPr lang="en-US" dirty="0" smtClean="0"/>
              <a:t>Often a ‘kick me’ sign found with Google searches</a:t>
            </a:r>
          </a:p>
          <a:p>
            <a:pPr lvl="1"/>
            <a:r>
              <a:rPr lang="en-US" dirty="0" smtClean="0"/>
              <a:t>Configuration issues (open by default)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Bypassing web controls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or directory traversal</a:t>
            </a:r>
          </a:p>
          <a:p>
            <a:r>
              <a:rPr lang="en-US" dirty="0"/>
              <a:t>Unicode/URL/Hex encoding</a:t>
            </a:r>
          </a:p>
          <a:p>
            <a:r>
              <a:rPr lang="en-US" dirty="0"/>
              <a:t>Cross site scripting (XSS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http://xss-proxy.sourceforge.net/</a:t>
            </a:r>
            <a:endParaRPr lang="en-US" dirty="0"/>
          </a:p>
          <a:p>
            <a:r>
              <a:rPr lang="en-US" dirty="0"/>
              <a:t>Session </a:t>
            </a:r>
            <a:r>
              <a:rPr lang="en-US" dirty="0" smtClean="0"/>
              <a:t>hijacking/injection</a:t>
            </a:r>
          </a:p>
          <a:p>
            <a:pPr lvl="1"/>
            <a:r>
              <a:rPr lang="en-US" dirty="0" smtClean="0"/>
              <a:t>http://www.bindshell.net/tools/odysseus</a:t>
            </a:r>
          </a:p>
          <a:p>
            <a:r>
              <a:rPr lang="en-US" dirty="0" smtClean="0"/>
              <a:t>Server side vs. client side input validation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based code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– </a:t>
            </a:r>
            <a:r>
              <a:rPr lang="en-US" dirty="0" err="1" smtClean="0"/>
              <a:t>bytecode</a:t>
            </a:r>
            <a:r>
              <a:rPr lang="en-US" dirty="0" smtClean="0"/>
              <a:t>, machine code, sandbox</a:t>
            </a:r>
            <a:endParaRPr lang="en-US" dirty="0"/>
          </a:p>
          <a:p>
            <a:r>
              <a:rPr lang="en-US" dirty="0" smtClean="0"/>
              <a:t>ActiveX – no sandbox, user allows, ‘</a:t>
            </a:r>
            <a:r>
              <a:rPr lang="en-US" dirty="0" err="1" smtClean="0"/>
              <a:t>authenticode</a:t>
            </a:r>
            <a:r>
              <a:rPr lang="en-US" dirty="0" smtClean="0"/>
              <a:t>’</a:t>
            </a:r>
            <a:endParaRPr lang="en-US" dirty="0"/>
          </a:p>
          <a:p>
            <a:r>
              <a:rPr lang="en-US" dirty="0" err="1"/>
              <a:t>Javascript</a:t>
            </a:r>
            <a:r>
              <a:rPr lang="en-US" dirty="0"/>
              <a:t>/VBS</a:t>
            </a:r>
          </a:p>
          <a:p>
            <a:r>
              <a:rPr lang="en-US" dirty="0" smtClean="0"/>
              <a:t>Flash, Silverlight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Malicious code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– user action required</a:t>
            </a:r>
          </a:p>
          <a:p>
            <a:pPr lvl="1"/>
            <a:r>
              <a:rPr lang="en-US" dirty="0" smtClean="0"/>
              <a:t>Meme virus</a:t>
            </a:r>
          </a:p>
          <a:p>
            <a:r>
              <a:rPr lang="en-US" dirty="0" smtClean="0"/>
              <a:t>Worms – self reproduction</a:t>
            </a:r>
            <a:endParaRPr lang="en-US" dirty="0"/>
          </a:p>
          <a:p>
            <a:r>
              <a:rPr lang="en-US" dirty="0" err="1" smtClean="0"/>
              <a:t>Botnets</a:t>
            </a:r>
            <a:r>
              <a:rPr lang="en-US" dirty="0" smtClean="0"/>
              <a:t>, bots, </a:t>
            </a:r>
            <a:r>
              <a:rPr lang="en-US" dirty="0" err="1" smtClean="0"/>
              <a:t>bot</a:t>
            </a:r>
            <a:r>
              <a:rPr lang="en-US" dirty="0" smtClean="0"/>
              <a:t> herder</a:t>
            </a:r>
            <a:endParaRPr lang="en-US" dirty="0"/>
          </a:p>
          <a:p>
            <a:r>
              <a:rPr lang="en-US" dirty="0"/>
              <a:t>Logic bombs</a:t>
            </a:r>
          </a:p>
          <a:p>
            <a:r>
              <a:rPr lang="en-US" dirty="0"/>
              <a:t>Trojan </a:t>
            </a:r>
            <a:r>
              <a:rPr lang="en-US" dirty="0" smtClean="0"/>
              <a:t>horses – RATs (BO, Sub7)</a:t>
            </a:r>
            <a:endParaRPr lang="en-US" dirty="0"/>
          </a:p>
          <a:p>
            <a:r>
              <a:rPr lang="en-US" dirty="0"/>
              <a:t>Spam (Bayesian filtering)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Advanced Persistent Threat*:</a:t>
            </a:r>
            <a:br>
              <a:rPr lang="en-US" dirty="0" smtClean="0"/>
            </a:br>
            <a:r>
              <a:rPr lang="en-US" dirty="0" smtClean="0"/>
              <a:t>Perseverance &amp; R</a:t>
            </a:r>
            <a:r>
              <a:rPr lang="en-US" dirty="0" smtClean="0"/>
              <a:t>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Advanced – computer intrusion, conventional intelligence gathering, multiple attack methodologies</a:t>
            </a:r>
          </a:p>
          <a:p>
            <a:pPr lvl="1"/>
            <a:r>
              <a:rPr lang="en-US" dirty="0" smtClean="0"/>
              <a:t>Covert</a:t>
            </a:r>
          </a:p>
          <a:p>
            <a:pPr lvl="1"/>
            <a:r>
              <a:rPr lang="en-US" dirty="0" smtClean="0"/>
              <a:t>Escalate intricacy based on defender’s reaction</a:t>
            </a:r>
          </a:p>
          <a:p>
            <a:pPr lvl="2"/>
            <a:r>
              <a:rPr lang="en-US" dirty="0" smtClean="0"/>
              <a:t>From generic exploits to fully custom malware</a:t>
            </a:r>
          </a:p>
          <a:p>
            <a:r>
              <a:rPr lang="en-US" dirty="0" smtClean="0"/>
              <a:t>Persistent – do not immediately seek financial gain.  Continuous monitoring.</a:t>
            </a:r>
          </a:p>
          <a:p>
            <a:pPr lvl="1"/>
            <a:r>
              <a:rPr lang="en-US" dirty="0" smtClean="0"/>
              <a:t>Low and slow, not smash and grab</a:t>
            </a:r>
          </a:p>
          <a:p>
            <a:pPr lvl="1"/>
            <a:r>
              <a:rPr lang="en-US" dirty="0" smtClean="0"/>
              <a:t>Not </a:t>
            </a:r>
            <a:r>
              <a:rPr lang="en-US" smtClean="0"/>
              <a:t>oppurtunistic</a:t>
            </a:r>
            <a:endParaRPr lang="en-US" dirty="0" smtClean="0"/>
          </a:p>
          <a:p>
            <a:r>
              <a:rPr lang="en-US" dirty="0" smtClean="0"/>
              <a:t>Threat – coordinated, not automated.  There is a specific objective.  </a:t>
            </a:r>
          </a:p>
          <a:p>
            <a:pPr lvl="1"/>
            <a:r>
              <a:rPr lang="en-US" dirty="0" smtClean="0"/>
              <a:t>Attackers are skilled, motivated, organized and careful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**US air force coined the term in 2006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all the data goes</a:t>
            </a:r>
          </a:p>
          <a:p>
            <a:pPr lvl="1"/>
            <a:r>
              <a:rPr lang="en-US" dirty="0" smtClean="0"/>
              <a:t>Central location</a:t>
            </a:r>
          </a:p>
          <a:p>
            <a:r>
              <a:rPr lang="en-US" dirty="0" smtClean="0"/>
              <a:t>Behind multiple firewalls</a:t>
            </a:r>
          </a:p>
          <a:p>
            <a:r>
              <a:rPr lang="en-US" dirty="0" smtClean="0"/>
              <a:t>Access control, views, etc.</a:t>
            </a:r>
          </a:p>
          <a:p>
            <a:r>
              <a:rPr lang="en-US" dirty="0" smtClean="0"/>
              <a:t>Easy to backup</a:t>
            </a:r>
          </a:p>
          <a:p>
            <a:r>
              <a:rPr lang="en-US" dirty="0" smtClean="0"/>
              <a:t>Likely contains the most sensitive data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Antivurus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Layered approach</a:t>
            </a:r>
          </a:p>
          <a:p>
            <a:pPr lvl="1"/>
            <a:r>
              <a:rPr lang="en-US" dirty="0" smtClean="0"/>
              <a:t>Client PCs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E-mail servers</a:t>
            </a:r>
          </a:p>
          <a:p>
            <a:pPr lvl="1"/>
            <a:r>
              <a:rPr lang="en-US" dirty="0" err="1" smtClean="0"/>
              <a:t>Proxys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Virus walls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Patch management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constant process</a:t>
            </a:r>
          </a:p>
          <a:p>
            <a:r>
              <a:rPr lang="en-US"/>
              <a:t>Test</a:t>
            </a:r>
          </a:p>
          <a:p>
            <a:r>
              <a:rPr lang="en-US"/>
              <a:t>Deploy (phased?)</a:t>
            </a:r>
          </a:p>
          <a:p>
            <a:r>
              <a:rPr lang="en-US"/>
              <a:t>Verify deployment</a:t>
            </a:r>
          </a:p>
          <a:p>
            <a:r>
              <a:rPr lang="en-US"/>
              <a:t>Roll back or Validate and report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class lab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You are assigned to patch the OS with MS08-67</a:t>
            </a:r>
          </a:p>
          <a:p>
            <a:pPr>
              <a:lnSpc>
                <a:spcPct val="90000"/>
              </a:lnSpc>
            </a:pPr>
            <a:r>
              <a:rPr lang="en-US"/>
              <a:t>Research the patch</a:t>
            </a:r>
          </a:p>
          <a:p>
            <a:pPr>
              <a:lnSpc>
                <a:spcPct val="90000"/>
              </a:lnSpc>
            </a:pPr>
            <a:r>
              <a:rPr lang="en-US"/>
              <a:t>How will you test it?</a:t>
            </a:r>
          </a:p>
          <a:p>
            <a:pPr>
              <a:lnSpc>
                <a:spcPct val="90000"/>
              </a:lnSpc>
            </a:pPr>
            <a:r>
              <a:rPr lang="en-US"/>
              <a:t>How will you determine whether to roll back or complete deployment?</a:t>
            </a:r>
          </a:p>
          <a:p>
            <a:pPr>
              <a:lnSpc>
                <a:spcPct val="90000"/>
              </a:lnSpc>
            </a:pPr>
            <a:r>
              <a:rPr lang="en-US"/>
              <a:t>Environment is 100 Windows XP SP 3, 10 Windows Server 2003, 10 OS X, 5 Red Hat Linux.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exploits_of_a_mo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43428" y="1862300"/>
            <a:ext cx="8457143" cy="2603175"/>
          </a:xfrm>
          <a:noFill/>
          <a:ln/>
        </p:spPr>
      </p:pic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/>
          <a:lstStyle/>
          <a:p>
            <a:r>
              <a:rPr lang="en-US"/>
              <a:t>SQL injection in action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Hierarchical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Relational</a:t>
            </a:r>
          </a:p>
          <a:p>
            <a:r>
              <a:rPr lang="en-US" dirty="0" smtClean="0"/>
              <a:t>Object Oriented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1143000" y="3048000"/>
            <a:ext cx="6858000" cy="198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2283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3429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sec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111-22-3333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 Thompson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123b Whatever St.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444-55-6666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Slackley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Hill Road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133600" y="26670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4800" y="38862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46072" y="2209800"/>
            <a:ext cx="14670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Attribute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240" y="3581400"/>
            <a:ext cx="78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Tuple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ight Arrow 12"/>
          <p:cNvSpPr/>
          <p:nvPr/>
        </p:nvSpPr>
        <p:spPr>
          <a:xfrm rot="13583188">
            <a:off x="4738903" y="4735202"/>
            <a:ext cx="978408" cy="248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47210" y="525780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Cell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324600" y="2667000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08947" y="2286000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Primary Key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2590800"/>
            <a:ext cx="713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File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 smtClean="0"/>
              <a:t>Database (cont)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867400" y="4419600"/>
          <a:ext cx="3276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096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Sec #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111-22-3333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444-55-6666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724400"/>
          <a:ext cx="5257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676400"/>
                <a:gridCol w="18288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sec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111-22-3333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 Thompson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123b Whatever 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444-55-6666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Slackley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Hill Road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U-Turn Arrow 5"/>
          <p:cNvSpPr/>
          <p:nvPr/>
        </p:nvSpPr>
        <p:spPr>
          <a:xfrm rot="10800000">
            <a:off x="381000" y="5562600"/>
            <a:ext cx="7924800" cy="1066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4279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Foreign Key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457200" y="1295400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 – collection of related data items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3000" dirty="0" smtClean="0">
                <a:latin typeface="+mn-lt"/>
              </a:rPr>
              <a:t>View – restricts data visibility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3000" dirty="0" smtClean="0">
                <a:latin typeface="+mn-lt"/>
              </a:rPr>
              <a:t>Schema – database structure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3000" dirty="0" smtClean="0">
                <a:latin typeface="+mn-lt"/>
              </a:rPr>
              <a:t>Data Dictionary – repository of data relationships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3000" dirty="0" smtClean="0">
                <a:latin typeface="+mn-lt"/>
              </a:rPr>
              <a:t>Database – cross-referenced data collection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"/>
              <a:tabLst/>
              <a:defRPr/>
            </a:pPr>
            <a:r>
              <a:rPr lang="en-US" sz="3000" dirty="0" smtClean="0">
                <a:latin typeface="+mn-lt"/>
              </a:rPr>
              <a:t>Index – fast way to search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6"/>
            <a:ext cx="8229600" cy="4678363"/>
          </a:xfrm>
        </p:spPr>
        <p:txBody>
          <a:bodyPr>
            <a:normAutofit/>
          </a:bodyPr>
          <a:lstStyle/>
          <a:p>
            <a:r>
              <a:rPr lang="en-US" b="1" dirty="0" smtClean="0"/>
              <a:t>Concurrency</a:t>
            </a:r>
            <a:r>
              <a:rPr lang="en-US" dirty="0" smtClean="0"/>
              <a:t> – changes overwritten making data inaccurate.</a:t>
            </a:r>
          </a:p>
          <a:p>
            <a:pPr lvl="1"/>
            <a:r>
              <a:rPr lang="en-US" dirty="0" smtClean="0"/>
              <a:t>Fixed with locks</a:t>
            </a:r>
          </a:p>
          <a:p>
            <a:r>
              <a:rPr lang="en-US" b="1" dirty="0" smtClean="0"/>
              <a:t>Semantic integrity </a:t>
            </a:r>
            <a:r>
              <a:rPr lang="en-US" dirty="0" smtClean="0"/>
              <a:t>– makes sure structure and semantic rules enforced.</a:t>
            </a:r>
          </a:p>
          <a:p>
            <a:r>
              <a:rPr lang="en-US" b="1" dirty="0" smtClean="0"/>
              <a:t>Referential integrity </a:t>
            </a:r>
            <a:r>
              <a:rPr lang="en-US" dirty="0" smtClean="0"/>
              <a:t>– all foreign keys reference existing records</a:t>
            </a:r>
          </a:p>
          <a:p>
            <a:r>
              <a:rPr lang="en-US" b="1" dirty="0" smtClean="0"/>
              <a:t>Entity integrity </a:t>
            </a:r>
            <a:r>
              <a:rPr lang="en-US" dirty="0" smtClean="0"/>
              <a:t>– </a:t>
            </a:r>
            <a:r>
              <a:rPr lang="en-US" dirty="0" err="1" smtClean="0"/>
              <a:t>tuples</a:t>
            </a:r>
            <a:r>
              <a:rPr lang="en-US" dirty="0" smtClean="0"/>
              <a:t> uniquely identified by primary key values.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1227</TotalTime>
  <Words>1640</Words>
  <Application>Microsoft Office PowerPoint</Application>
  <PresentationFormat>On-screen Show (4:3)</PresentationFormat>
  <Paragraphs>392</Paragraphs>
  <Slides>53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Deluxe</vt:lpstr>
      <vt:lpstr>Application Security</vt:lpstr>
      <vt:lpstr>Functionality Over Security</vt:lpstr>
      <vt:lpstr>Shifting from Reactive to Proactive</vt:lpstr>
      <vt:lpstr>Secure Implementation</vt:lpstr>
      <vt:lpstr>Database</vt:lpstr>
      <vt:lpstr>Database Types</vt:lpstr>
      <vt:lpstr>Database</vt:lpstr>
      <vt:lpstr>Database (cont)</vt:lpstr>
      <vt:lpstr>Database issues</vt:lpstr>
      <vt:lpstr>Database activities</vt:lpstr>
      <vt:lpstr>Database Security issues</vt:lpstr>
      <vt:lpstr>Aggregation attack prevention</vt:lpstr>
      <vt:lpstr>Other Database Stuff</vt:lpstr>
      <vt:lpstr>System Development</vt:lpstr>
      <vt:lpstr>Security &amp; Development</vt:lpstr>
      <vt:lpstr>Slide 16</vt:lpstr>
      <vt:lpstr>Project Initiation</vt:lpstr>
      <vt:lpstr>Functional Design Analysis and Planning</vt:lpstr>
      <vt:lpstr>System design specifications</vt:lpstr>
      <vt:lpstr>Software Development</vt:lpstr>
      <vt:lpstr>Installation/Implementation</vt:lpstr>
      <vt:lpstr>Operational Maintenance</vt:lpstr>
      <vt:lpstr>Disposal</vt:lpstr>
      <vt:lpstr>Postmortem</vt:lpstr>
      <vt:lpstr>One thing not mentioned</vt:lpstr>
      <vt:lpstr>Slide 26</vt:lpstr>
      <vt:lpstr>Secure Development</vt:lpstr>
      <vt:lpstr>Security Testing</vt:lpstr>
      <vt:lpstr>Change Control</vt:lpstr>
      <vt:lpstr>Software Escrow</vt:lpstr>
      <vt:lpstr>Languages</vt:lpstr>
      <vt:lpstr>Languages (cont)</vt:lpstr>
      <vt:lpstr>OOP – Object Oriented Programming</vt:lpstr>
      <vt:lpstr>OOP (cont)</vt:lpstr>
      <vt:lpstr>Distributed Computing</vt:lpstr>
      <vt:lpstr>OLE – Object linking and Embedding</vt:lpstr>
      <vt:lpstr>Expert Systems &amp; Knowledge-Based Systems</vt:lpstr>
      <vt:lpstr>Artificial Neural Networks</vt:lpstr>
      <vt:lpstr>Web Security</vt:lpstr>
      <vt:lpstr>Attacks on web security</vt:lpstr>
      <vt:lpstr>Defenses for web attacks</vt:lpstr>
      <vt:lpstr>Information Gathering</vt:lpstr>
      <vt:lpstr>Administrative interface</vt:lpstr>
      <vt:lpstr>Authentication &amp; Access Control</vt:lpstr>
      <vt:lpstr>Configuration Management</vt:lpstr>
      <vt:lpstr>Bypassing web controls</vt:lpstr>
      <vt:lpstr>Web based code</vt:lpstr>
      <vt:lpstr>Malicious code</vt:lpstr>
      <vt:lpstr>Advanced Persistent Threat*: Perseverance &amp; Resources</vt:lpstr>
      <vt:lpstr>Antivurus</vt:lpstr>
      <vt:lpstr>Patch management</vt:lpstr>
      <vt:lpstr>In class lab</vt:lpstr>
      <vt:lpstr>SQL injection in action</vt:lpstr>
    </vt:vector>
  </TitlesOfParts>
  <Company>T. Rowe Price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Security</dc:title>
  <dc:creator>T. Rowe Price</dc:creator>
  <cp:lastModifiedBy>cary.barker</cp:lastModifiedBy>
  <cp:revision>106</cp:revision>
  <dcterms:created xsi:type="dcterms:W3CDTF">2009-04-08T00:57:03Z</dcterms:created>
  <dcterms:modified xsi:type="dcterms:W3CDTF">2010-04-14T20:07:44Z</dcterms:modified>
</cp:coreProperties>
</file>