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6" r:id="rId3"/>
    <p:sldId id="271" r:id="rId4"/>
    <p:sldId id="272" r:id="rId5"/>
    <p:sldId id="273" r:id="rId6"/>
    <p:sldId id="274" r:id="rId7"/>
    <p:sldId id="275" r:id="rId8"/>
    <p:sldId id="268" r:id="rId9"/>
    <p:sldId id="269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31B277-087B-45ED-9D10-D4BFBE9A886C}" type="doc">
      <dgm:prSet loTypeId="urn:microsoft.com/office/officeart/2005/8/layout/venn1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F4F824-B65B-4E3D-9903-F72CCCBD84CC}">
      <dgm:prSet phldrT="[Text]"/>
      <dgm:spPr/>
      <dgm:t>
        <a:bodyPr/>
        <a:lstStyle/>
        <a:p>
          <a:r>
            <a:rPr lang="en-US" dirty="0" smtClean="0"/>
            <a:t>Confidentiality</a:t>
          </a:r>
          <a:endParaRPr lang="en-US" dirty="0"/>
        </a:p>
      </dgm:t>
    </dgm:pt>
    <dgm:pt modelId="{AD305BB0-5C2C-49FE-A1A5-C736238D2AEB}" type="parTrans" cxnId="{16CBA135-2383-43D7-8C2D-2F685A6F2C85}">
      <dgm:prSet/>
      <dgm:spPr/>
      <dgm:t>
        <a:bodyPr/>
        <a:lstStyle/>
        <a:p>
          <a:endParaRPr lang="en-US"/>
        </a:p>
      </dgm:t>
    </dgm:pt>
    <dgm:pt modelId="{64D81851-57F2-4C5A-B53D-E4D0E6F1DF68}" type="sibTrans" cxnId="{16CBA135-2383-43D7-8C2D-2F685A6F2C85}">
      <dgm:prSet/>
      <dgm:spPr/>
      <dgm:t>
        <a:bodyPr/>
        <a:lstStyle/>
        <a:p>
          <a:endParaRPr lang="en-US"/>
        </a:p>
      </dgm:t>
    </dgm:pt>
    <dgm:pt modelId="{9022113E-0515-4436-97D2-78920C522D9F}">
      <dgm:prSet phldrT="[Text]"/>
      <dgm:spPr/>
      <dgm:t>
        <a:bodyPr/>
        <a:lstStyle/>
        <a:p>
          <a:r>
            <a:rPr lang="en-US" dirty="0" smtClean="0"/>
            <a:t>Availability</a:t>
          </a:r>
          <a:endParaRPr lang="en-US" dirty="0"/>
        </a:p>
      </dgm:t>
    </dgm:pt>
    <dgm:pt modelId="{B6542DB6-AA78-4771-9405-99B816417B34}" type="parTrans" cxnId="{AE3386D5-423C-4E3A-A7C4-E6BB83A19D13}">
      <dgm:prSet/>
      <dgm:spPr/>
      <dgm:t>
        <a:bodyPr/>
        <a:lstStyle/>
        <a:p>
          <a:endParaRPr lang="en-US"/>
        </a:p>
      </dgm:t>
    </dgm:pt>
    <dgm:pt modelId="{8376656E-A832-403F-BF4D-9E50C015F374}" type="sibTrans" cxnId="{AE3386D5-423C-4E3A-A7C4-E6BB83A19D13}">
      <dgm:prSet/>
      <dgm:spPr/>
      <dgm:t>
        <a:bodyPr/>
        <a:lstStyle/>
        <a:p>
          <a:endParaRPr lang="en-US"/>
        </a:p>
      </dgm:t>
    </dgm:pt>
    <dgm:pt modelId="{9E7337EA-C9B1-4060-B6E0-A50E63EA2D4B}">
      <dgm:prSet phldrT="[Text]"/>
      <dgm:spPr/>
      <dgm:t>
        <a:bodyPr/>
        <a:lstStyle/>
        <a:p>
          <a:r>
            <a:rPr lang="en-US" dirty="0" smtClean="0"/>
            <a:t>Integrity</a:t>
          </a:r>
          <a:endParaRPr lang="en-US" dirty="0"/>
        </a:p>
      </dgm:t>
    </dgm:pt>
    <dgm:pt modelId="{2BA49C70-7762-420B-9232-9036D0AACB93}" type="parTrans" cxnId="{82AE6A89-817A-4F2A-9918-0080CEFDDCCD}">
      <dgm:prSet/>
      <dgm:spPr/>
      <dgm:t>
        <a:bodyPr/>
        <a:lstStyle/>
        <a:p>
          <a:endParaRPr lang="en-US"/>
        </a:p>
      </dgm:t>
    </dgm:pt>
    <dgm:pt modelId="{3B47FA71-C2ED-42EC-BE31-A39B82918007}" type="sibTrans" cxnId="{82AE6A89-817A-4F2A-9918-0080CEFDDCCD}">
      <dgm:prSet/>
      <dgm:spPr/>
      <dgm:t>
        <a:bodyPr/>
        <a:lstStyle/>
        <a:p>
          <a:endParaRPr lang="en-US"/>
        </a:p>
      </dgm:t>
    </dgm:pt>
    <dgm:pt modelId="{930E272D-A1E2-4EEC-8F02-071F9B0F3647}" type="pres">
      <dgm:prSet presAssocID="{0931B277-087B-45ED-9D10-D4BFBE9A886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946E99-F41F-4634-8F7D-427E92FBEC57}" type="pres">
      <dgm:prSet presAssocID="{6FF4F824-B65B-4E3D-9903-F72CCCBD84CC}" presName="circ1" presStyleLbl="vennNode1" presStyleIdx="0" presStyleCnt="3"/>
      <dgm:spPr/>
      <dgm:t>
        <a:bodyPr/>
        <a:lstStyle/>
        <a:p>
          <a:endParaRPr lang="en-US"/>
        </a:p>
      </dgm:t>
    </dgm:pt>
    <dgm:pt modelId="{08EBCD06-B225-4802-B6CF-8C698F5C1BC8}" type="pres">
      <dgm:prSet presAssocID="{6FF4F824-B65B-4E3D-9903-F72CCCBD84C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E1F3C1-AF60-40DC-A970-410B9AAC4235}" type="pres">
      <dgm:prSet presAssocID="{9022113E-0515-4436-97D2-78920C522D9F}" presName="circ2" presStyleLbl="vennNode1" presStyleIdx="1" presStyleCnt="3"/>
      <dgm:spPr/>
      <dgm:t>
        <a:bodyPr/>
        <a:lstStyle/>
        <a:p>
          <a:endParaRPr lang="en-US"/>
        </a:p>
      </dgm:t>
    </dgm:pt>
    <dgm:pt modelId="{7DD8E2E9-668A-428D-9774-F399F0284C79}" type="pres">
      <dgm:prSet presAssocID="{9022113E-0515-4436-97D2-78920C522D9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7A057-CAD5-4103-9B8D-D195D94248F4}" type="pres">
      <dgm:prSet presAssocID="{9E7337EA-C9B1-4060-B6E0-A50E63EA2D4B}" presName="circ3" presStyleLbl="vennNode1" presStyleIdx="2" presStyleCnt="3"/>
      <dgm:spPr/>
      <dgm:t>
        <a:bodyPr/>
        <a:lstStyle/>
        <a:p>
          <a:endParaRPr lang="en-US"/>
        </a:p>
      </dgm:t>
    </dgm:pt>
    <dgm:pt modelId="{0AD66206-0049-4E5B-B73A-4D0B502D05CA}" type="pres">
      <dgm:prSet presAssocID="{9E7337EA-C9B1-4060-B6E0-A50E63EA2D4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91E17A-CB49-4721-9262-69D7A2BB79D8}" type="presOf" srcId="{9E7337EA-C9B1-4060-B6E0-A50E63EA2D4B}" destId="{A7B7A057-CAD5-4103-9B8D-D195D94248F4}" srcOrd="0" destOrd="0" presId="urn:microsoft.com/office/officeart/2005/8/layout/venn1"/>
    <dgm:cxn modelId="{133F243D-12C9-41C4-8AA6-FCEBBDC06059}" type="presOf" srcId="{0931B277-087B-45ED-9D10-D4BFBE9A886C}" destId="{930E272D-A1E2-4EEC-8F02-071F9B0F3647}" srcOrd="0" destOrd="0" presId="urn:microsoft.com/office/officeart/2005/8/layout/venn1"/>
    <dgm:cxn modelId="{F3BEB741-56C3-4EBE-B785-14E1E87FD493}" type="presOf" srcId="{9022113E-0515-4436-97D2-78920C522D9F}" destId="{A1E1F3C1-AF60-40DC-A970-410B9AAC4235}" srcOrd="0" destOrd="0" presId="urn:microsoft.com/office/officeart/2005/8/layout/venn1"/>
    <dgm:cxn modelId="{82AE6A89-817A-4F2A-9918-0080CEFDDCCD}" srcId="{0931B277-087B-45ED-9D10-D4BFBE9A886C}" destId="{9E7337EA-C9B1-4060-B6E0-A50E63EA2D4B}" srcOrd="2" destOrd="0" parTransId="{2BA49C70-7762-420B-9232-9036D0AACB93}" sibTransId="{3B47FA71-C2ED-42EC-BE31-A39B82918007}"/>
    <dgm:cxn modelId="{587096FA-DFB9-44E0-940F-3ED94B6D2311}" type="presOf" srcId="{9E7337EA-C9B1-4060-B6E0-A50E63EA2D4B}" destId="{0AD66206-0049-4E5B-B73A-4D0B502D05CA}" srcOrd="1" destOrd="0" presId="urn:microsoft.com/office/officeart/2005/8/layout/venn1"/>
    <dgm:cxn modelId="{16CBA135-2383-43D7-8C2D-2F685A6F2C85}" srcId="{0931B277-087B-45ED-9D10-D4BFBE9A886C}" destId="{6FF4F824-B65B-4E3D-9903-F72CCCBD84CC}" srcOrd="0" destOrd="0" parTransId="{AD305BB0-5C2C-49FE-A1A5-C736238D2AEB}" sibTransId="{64D81851-57F2-4C5A-B53D-E4D0E6F1DF68}"/>
    <dgm:cxn modelId="{4D745020-CE25-4B48-8059-DD4240FF262F}" type="presOf" srcId="{6FF4F824-B65B-4E3D-9903-F72CCCBD84CC}" destId="{36946E99-F41F-4634-8F7D-427E92FBEC57}" srcOrd="0" destOrd="0" presId="urn:microsoft.com/office/officeart/2005/8/layout/venn1"/>
    <dgm:cxn modelId="{34B2FD76-7B95-438E-BB13-6B531CB87108}" type="presOf" srcId="{6FF4F824-B65B-4E3D-9903-F72CCCBD84CC}" destId="{08EBCD06-B225-4802-B6CF-8C698F5C1BC8}" srcOrd="1" destOrd="0" presId="urn:microsoft.com/office/officeart/2005/8/layout/venn1"/>
    <dgm:cxn modelId="{AE3386D5-423C-4E3A-A7C4-E6BB83A19D13}" srcId="{0931B277-087B-45ED-9D10-D4BFBE9A886C}" destId="{9022113E-0515-4436-97D2-78920C522D9F}" srcOrd="1" destOrd="0" parTransId="{B6542DB6-AA78-4771-9405-99B816417B34}" sibTransId="{8376656E-A832-403F-BF4D-9E50C015F374}"/>
    <dgm:cxn modelId="{46A31B0B-F4A3-4304-BAD9-FEB11ECFC14B}" type="presOf" srcId="{9022113E-0515-4436-97D2-78920C522D9F}" destId="{7DD8E2E9-668A-428D-9774-F399F0284C79}" srcOrd="1" destOrd="0" presId="urn:microsoft.com/office/officeart/2005/8/layout/venn1"/>
    <dgm:cxn modelId="{31785219-BB54-40F6-A153-584B796C730B}" type="presParOf" srcId="{930E272D-A1E2-4EEC-8F02-071F9B0F3647}" destId="{36946E99-F41F-4634-8F7D-427E92FBEC57}" srcOrd="0" destOrd="0" presId="urn:microsoft.com/office/officeart/2005/8/layout/venn1"/>
    <dgm:cxn modelId="{7CD451EF-2AE9-485B-814C-4DE12D7095EB}" type="presParOf" srcId="{930E272D-A1E2-4EEC-8F02-071F9B0F3647}" destId="{08EBCD06-B225-4802-B6CF-8C698F5C1BC8}" srcOrd="1" destOrd="0" presId="urn:microsoft.com/office/officeart/2005/8/layout/venn1"/>
    <dgm:cxn modelId="{C8039F4E-C160-41EC-95D0-1C59B5B530C2}" type="presParOf" srcId="{930E272D-A1E2-4EEC-8F02-071F9B0F3647}" destId="{A1E1F3C1-AF60-40DC-A970-410B9AAC4235}" srcOrd="2" destOrd="0" presId="urn:microsoft.com/office/officeart/2005/8/layout/venn1"/>
    <dgm:cxn modelId="{9148B877-DFCF-4616-BD92-F06AF46FF069}" type="presParOf" srcId="{930E272D-A1E2-4EEC-8F02-071F9B0F3647}" destId="{7DD8E2E9-668A-428D-9774-F399F0284C79}" srcOrd="3" destOrd="0" presId="urn:microsoft.com/office/officeart/2005/8/layout/venn1"/>
    <dgm:cxn modelId="{562A9B01-3595-4F43-A769-191587980054}" type="presParOf" srcId="{930E272D-A1E2-4EEC-8F02-071F9B0F3647}" destId="{A7B7A057-CAD5-4103-9B8D-D195D94248F4}" srcOrd="4" destOrd="0" presId="urn:microsoft.com/office/officeart/2005/8/layout/venn1"/>
    <dgm:cxn modelId="{B981DE8D-422B-4E6A-9C3E-BF1703C70D95}" type="presParOf" srcId="{930E272D-A1E2-4EEC-8F02-071F9B0F3647}" destId="{0AD66206-0049-4E5B-B73A-4D0B502D05C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946E99-F41F-4634-8F7D-427E92FBEC57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Confidentiality</a:t>
          </a:r>
          <a:endParaRPr lang="en-US" sz="2600" kern="1200" dirty="0"/>
        </a:p>
      </dsp:txBody>
      <dsp:txXfrm>
        <a:off x="3119088" y="531800"/>
        <a:ext cx="1991423" cy="1222010"/>
      </dsp:txXfrm>
    </dsp:sp>
    <dsp:sp modelId="{A1E1F3C1-AF60-40DC-A970-410B9AAC4235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Availability</a:t>
          </a:r>
          <a:endParaRPr lang="en-US" sz="2600" kern="1200" dirty="0"/>
        </a:p>
      </dsp:txBody>
      <dsp:txXfrm>
        <a:off x="4567396" y="2455334"/>
        <a:ext cx="1629346" cy="1493567"/>
      </dsp:txXfrm>
    </dsp:sp>
    <dsp:sp modelId="{A7B7A057-CAD5-4103-9B8D-D195D94248F4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Integrity</a:t>
          </a:r>
          <a:endParaRPr lang="en-US" sz="2600" kern="1200" dirty="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B446C-CBF2-49AB-BE2C-97EE8D50EAE6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2CB9E-7A77-4B77-9605-6E0D68C69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Page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B9E-7A77-4B77-9605-6E0D68C69F2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EDF-DABF-4098-BF9C-3A8C691BD17B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23AD-D6F2-4F90-91CF-3251E1B64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EDF-DABF-4098-BF9C-3A8C691BD17B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23AD-D6F2-4F90-91CF-3251E1B64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EDF-DABF-4098-BF9C-3A8C691BD17B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23AD-D6F2-4F90-91CF-3251E1B64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EDF-DABF-4098-BF9C-3A8C691BD17B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23AD-D6F2-4F90-91CF-3251E1B64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EDF-DABF-4098-BF9C-3A8C691BD17B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23AD-D6F2-4F90-91CF-3251E1B64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EDF-DABF-4098-BF9C-3A8C691BD17B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23AD-D6F2-4F90-91CF-3251E1B64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EDF-DABF-4098-BF9C-3A8C691BD17B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23AD-D6F2-4F90-91CF-3251E1B64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EDF-DABF-4098-BF9C-3A8C691BD17B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23AD-D6F2-4F90-91CF-3251E1B64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EDF-DABF-4098-BF9C-3A8C691BD17B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23AD-D6F2-4F90-91CF-3251E1B64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EDF-DABF-4098-BF9C-3A8C691BD17B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23AD-D6F2-4F90-91CF-3251E1B64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EDF-DABF-4098-BF9C-3A8C691BD17B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23AD-D6F2-4F90-91CF-3251E1B64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A6EDF-DABF-4098-BF9C-3A8C691BD17B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523AD-D6F2-4F90-91CF-3251E1B64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 380 OME 1</a:t>
            </a:r>
            <a:br>
              <a:rPr lang="en-US" dirty="0" smtClean="0"/>
            </a:br>
            <a:r>
              <a:rPr lang="en-US" dirty="0" smtClean="0"/>
              <a:t>Fall 2010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Controlling what subjects can access</a:t>
            </a:r>
          </a:p>
          <a:p>
            <a:r>
              <a:rPr lang="en-US" dirty="0" smtClean="0"/>
              <a:t>Identification and authentication</a:t>
            </a:r>
          </a:p>
          <a:p>
            <a:r>
              <a:rPr lang="en-US" dirty="0" smtClean="0"/>
              <a:t>Auditing</a:t>
            </a:r>
          </a:p>
          <a:p>
            <a:r>
              <a:rPr lang="en-US" dirty="0" smtClean="0"/>
              <a:t>Monitoring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Telecommunications and Network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LAN, MAN, WAN technologies</a:t>
            </a:r>
          </a:p>
          <a:p>
            <a:r>
              <a:rPr lang="en-US" dirty="0" smtClean="0"/>
              <a:t>Security infrastructure</a:t>
            </a:r>
          </a:p>
          <a:p>
            <a:r>
              <a:rPr lang="en-US" dirty="0" smtClean="0"/>
              <a:t>Internet, Intranet</a:t>
            </a:r>
          </a:p>
          <a:p>
            <a:r>
              <a:rPr lang="en-US" dirty="0" smtClean="0"/>
              <a:t>Attack Methods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Security and 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classification</a:t>
            </a:r>
          </a:p>
          <a:p>
            <a:r>
              <a:rPr lang="en-US" dirty="0" smtClean="0"/>
              <a:t>Policies, procedures, standards, and guidelines</a:t>
            </a:r>
          </a:p>
          <a:p>
            <a:r>
              <a:rPr lang="en-US" dirty="0" smtClean="0"/>
              <a:t>Risk Assessment methodologies</a:t>
            </a:r>
          </a:p>
          <a:p>
            <a:r>
              <a:rPr lang="en-US" dirty="0" smtClean="0"/>
              <a:t>Personnel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Warehousing and Data mining</a:t>
            </a:r>
          </a:p>
          <a:p>
            <a:r>
              <a:rPr lang="en-US" dirty="0" smtClean="0"/>
              <a:t>Software components and vulnerabilities</a:t>
            </a:r>
          </a:p>
          <a:p>
            <a:r>
              <a:rPr lang="en-US" dirty="0" smtClean="0"/>
              <a:t>Malicious code</a:t>
            </a:r>
          </a:p>
          <a:p>
            <a:r>
              <a:rPr lang="en-US" dirty="0" smtClean="0"/>
              <a:t>Development practices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Encryption systems</a:t>
            </a:r>
          </a:p>
          <a:p>
            <a:r>
              <a:rPr lang="en-US" dirty="0" smtClean="0"/>
              <a:t>PKI and Hashing</a:t>
            </a:r>
          </a:p>
          <a:p>
            <a:r>
              <a:rPr lang="en-US" dirty="0" smtClean="0"/>
              <a:t>Attack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Architecture and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Enterprise architecture</a:t>
            </a:r>
          </a:p>
          <a:p>
            <a:r>
              <a:rPr lang="en-US" dirty="0" smtClean="0"/>
              <a:t>Security models</a:t>
            </a:r>
          </a:p>
          <a:p>
            <a:r>
              <a:rPr lang="en-US" dirty="0" smtClean="0"/>
              <a:t>Common flaws in applications and systems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security controls</a:t>
            </a:r>
          </a:p>
          <a:p>
            <a:r>
              <a:rPr lang="en-US" dirty="0" smtClean="0"/>
              <a:t>Standards, compliance, and due care</a:t>
            </a:r>
          </a:p>
          <a:p>
            <a:r>
              <a:rPr lang="en-US" dirty="0" smtClean="0"/>
              <a:t>Training and personnel activities</a:t>
            </a:r>
          </a:p>
          <a:p>
            <a:r>
              <a:rPr lang="en-US" dirty="0" smtClean="0"/>
              <a:t>Antivirus and patching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Business Continuity and Disaster Recovery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identification</a:t>
            </a:r>
          </a:p>
          <a:p>
            <a:r>
              <a:rPr lang="en-US" dirty="0" smtClean="0"/>
              <a:t>Business impact analysis</a:t>
            </a:r>
          </a:p>
          <a:p>
            <a:r>
              <a:rPr lang="en-US" dirty="0" smtClean="0"/>
              <a:t>Plan development, implementation, and maintenance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Legal Regulations, Compliance, and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Laws, regulations, crimes</a:t>
            </a:r>
          </a:p>
          <a:p>
            <a:r>
              <a:rPr lang="en-US" dirty="0" smtClean="0"/>
              <a:t>Evidence types and admissibility into court</a:t>
            </a:r>
          </a:p>
          <a:p>
            <a:r>
              <a:rPr lang="en-US" dirty="0" smtClean="0"/>
              <a:t>Incident handling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security controls</a:t>
            </a:r>
          </a:p>
          <a:p>
            <a:r>
              <a:rPr lang="en-US" dirty="0" smtClean="0"/>
              <a:t>Intrusion detection</a:t>
            </a:r>
          </a:p>
          <a:p>
            <a:r>
              <a:rPr lang="en-US" dirty="0" smtClean="0"/>
              <a:t>Fire detection and suppression</a:t>
            </a:r>
          </a:p>
          <a:p>
            <a:r>
              <a:rPr lang="en-US" dirty="0" smtClean="0"/>
              <a:t>Fencing, security guards, badge 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Roster</a:t>
            </a:r>
          </a:p>
          <a:p>
            <a:r>
              <a:rPr lang="en-US" dirty="0" smtClean="0"/>
              <a:t>Syllabus Review</a:t>
            </a:r>
          </a:p>
          <a:p>
            <a:r>
              <a:rPr lang="en-US" dirty="0" smtClean="0"/>
              <a:t>Class overview</a:t>
            </a:r>
          </a:p>
          <a:p>
            <a:r>
              <a:rPr lang="en-US" dirty="0" smtClean="0"/>
              <a:t>10 domains 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The cops have to guard all the banks all of the time, I’ve just got to hit one.</a:t>
            </a:r>
          </a:p>
          <a:p>
            <a:pPr>
              <a:buNone/>
            </a:pPr>
            <a:r>
              <a:rPr lang="en-US" i="1" dirty="0" smtClean="0"/>
              <a:t>  		</a:t>
            </a:r>
            <a:r>
              <a:rPr lang="en-US" sz="2000" i="1" dirty="0" smtClean="0"/>
              <a:t>-Public Enemies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just read off slides</a:t>
            </a:r>
          </a:p>
          <a:p>
            <a:r>
              <a:rPr lang="en-US" dirty="0" smtClean="0"/>
              <a:t>Make sure you are engaging the class</a:t>
            </a:r>
          </a:p>
          <a:p>
            <a:pPr lvl="1"/>
            <a:r>
              <a:rPr lang="en-US" dirty="0" smtClean="0"/>
              <a:t>Actually look at the class</a:t>
            </a:r>
          </a:p>
          <a:p>
            <a:pPr lvl="1"/>
            <a:r>
              <a:rPr lang="en-US" dirty="0" smtClean="0"/>
              <a:t>Don’t read off of notes – refer to them if needed</a:t>
            </a:r>
          </a:p>
          <a:p>
            <a:r>
              <a:rPr lang="en-US" dirty="0" smtClean="0"/>
              <a:t>Try giving the presentation to a friend first</a:t>
            </a:r>
          </a:p>
          <a:p>
            <a:r>
              <a:rPr lang="en-US" dirty="0" smtClean="0"/>
              <a:t>5 min target, limit 7 min.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Diagrams (</a:t>
            </a:r>
            <a:r>
              <a:rPr lang="en-US" dirty="0" err="1" smtClean="0"/>
              <a:t>visio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color</a:t>
            </a:r>
          </a:p>
          <a:p>
            <a:pPr lvl="1"/>
            <a:r>
              <a:rPr lang="en-US" dirty="0" smtClean="0"/>
              <a:t>Green trees, black parking lot</a:t>
            </a:r>
          </a:p>
          <a:p>
            <a:r>
              <a:rPr lang="en-US" dirty="0" smtClean="0"/>
              <a:t>It needs to make sense</a:t>
            </a:r>
          </a:p>
          <a:p>
            <a:pPr lvl="1"/>
            <a:r>
              <a:rPr lang="en-US" dirty="0" smtClean="0"/>
              <a:t>Is there a road leading to the parking lot?</a:t>
            </a:r>
          </a:p>
          <a:p>
            <a:pPr lvl="1"/>
            <a:r>
              <a:rPr lang="en-US" dirty="0" smtClean="0"/>
              <a:t>Are there doors and an emergency exit or three?</a:t>
            </a:r>
          </a:p>
          <a:p>
            <a:r>
              <a:rPr lang="en-US" dirty="0" smtClean="0"/>
              <a:t>Remember you are selling something</a:t>
            </a:r>
          </a:p>
          <a:p>
            <a:r>
              <a:rPr lang="en-US" dirty="0" smtClean="0"/>
              <a:t>Make </a:t>
            </a:r>
            <a:r>
              <a:rPr lang="en-US" dirty="0" smtClean="0"/>
              <a:t>it </a:t>
            </a:r>
            <a:r>
              <a:rPr lang="en-US" dirty="0" smtClean="0"/>
              <a:t>r</a:t>
            </a:r>
            <a:r>
              <a:rPr lang="en-US" dirty="0" smtClean="0"/>
              <a:t>eadable</a:t>
            </a:r>
            <a:endParaRPr lang="en-US" dirty="0" smtClean="0"/>
          </a:p>
          <a:p>
            <a:r>
              <a:rPr lang="en-US" dirty="0" smtClean="0"/>
              <a:t>Executives </a:t>
            </a:r>
            <a:r>
              <a:rPr lang="en-US" dirty="0" smtClean="0"/>
              <a:t>must </a:t>
            </a:r>
            <a:r>
              <a:rPr lang="en-US" dirty="0" smtClean="0"/>
              <a:t>understand </a:t>
            </a:r>
            <a:r>
              <a:rPr lang="en-US" dirty="0" smtClean="0"/>
              <a:t>your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Lowest quiz grade dropped.</a:t>
            </a:r>
          </a:p>
          <a:p>
            <a:pPr lvl="1"/>
            <a:r>
              <a:rPr lang="en-US" dirty="0" smtClean="0"/>
              <a:t>If you miss a class, take this into account</a:t>
            </a:r>
          </a:p>
          <a:p>
            <a:pPr lvl="1"/>
            <a:r>
              <a:rPr lang="en-US" dirty="0" smtClean="0"/>
              <a:t>NO MAKEUPS</a:t>
            </a:r>
          </a:p>
          <a:p>
            <a:pPr lvl="1"/>
            <a:r>
              <a:rPr lang="en-US" dirty="0" smtClean="0"/>
              <a:t>Think you have an exception?  </a:t>
            </a:r>
          </a:p>
          <a:p>
            <a:pPr lvl="2"/>
            <a:r>
              <a:rPr lang="en-US" dirty="0" smtClean="0"/>
              <a:t>Note from the </a:t>
            </a:r>
            <a:r>
              <a:rPr lang="en-US" dirty="0" smtClean="0"/>
              <a:t>dean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use during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distracting</a:t>
            </a:r>
          </a:p>
          <a:p>
            <a:r>
              <a:rPr lang="en-US" dirty="0" smtClean="0"/>
              <a:t>It’s annoying</a:t>
            </a:r>
          </a:p>
          <a:p>
            <a:r>
              <a:rPr lang="en-US" dirty="0" smtClean="0"/>
              <a:t>It’s discourteous</a:t>
            </a:r>
          </a:p>
          <a:p>
            <a:r>
              <a:rPr lang="en-US" dirty="0" smtClean="0"/>
              <a:t>Monitors </a:t>
            </a:r>
            <a:r>
              <a:rPr lang="en-US" dirty="0" smtClean="0"/>
              <a:t>off during presentations or lecture </a:t>
            </a:r>
          </a:p>
          <a:p>
            <a:pPr lvl="1"/>
            <a:r>
              <a:rPr lang="en-US" dirty="0" smtClean="0"/>
              <a:t>unless you use the computer for taking notes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Remember this is a proposal</a:t>
            </a:r>
          </a:p>
          <a:p>
            <a:r>
              <a:rPr lang="en-US" dirty="0" smtClean="0"/>
              <a:t>Make it look good, professional</a:t>
            </a:r>
          </a:p>
          <a:p>
            <a:r>
              <a:rPr lang="en-US" dirty="0" smtClean="0"/>
              <a:t>Technical accuracy is critical</a:t>
            </a:r>
          </a:p>
          <a:p>
            <a:r>
              <a:rPr lang="en-US" dirty="0" smtClean="0"/>
              <a:t>‘</a:t>
            </a:r>
            <a:r>
              <a:rPr lang="en-US" dirty="0" err="1" smtClean="0"/>
              <a:t>bling</a:t>
            </a:r>
            <a:r>
              <a:rPr lang="en-US" dirty="0" smtClean="0"/>
              <a:t>’ helps more than you think</a:t>
            </a:r>
          </a:p>
          <a:p>
            <a:pPr lvl="1"/>
            <a:r>
              <a:rPr lang="en-US" dirty="0" smtClean="0"/>
              <a:t>Color, flashy graphics always welcome</a:t>
            </a:r>
          </a:p>
          <a:p>
            <a:r>
              <a:rPr lang="en-US" dirty="0" smtClean="0"/>
              <a:t>Again, don’t just read off your slides.</a:t>
            </a:r>
          </a:p>
          <a:p>
            <a:r>
              <a:rPr lang="en-US" dirty="0" smtClean="0"/>
              <a:t>Try the presentation on a friend </a:t>
            </a:r>
          </a:p>
          <a:p>
            <a:r>
              <a:rPr lang="en-US" dirty="0" smtClean="0"/>
              <a:t>You are actually trying to sell us your proposal.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 Domains – CISSP CBK</a:t>
            </a:r>
          </a:p>
          <a:p>
            <a:r>
              <a:rPr lang="en-US" dirty="0" smtClean="0"/>
              <a:t>“An inch deep and a mile wide”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Security Pyramid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447</Words>
  <Application>Microsoft Office PowerPoint</Application>
  <PresentationFormat>On-screen Show (4:3)</PresentationFormat>
  <Paragraphs>121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IS 380 OME 1 Fall 2010</vt:lpstr>
      <vt:lpstr>Administrative</vt:lpstr>
      <vt:lpstr>Class presentations</vt:lpstr>
      <vt:lpstr>Diagrams (visio)</vt:lpstr>
      <vt:lpstr>Grades</vt:lpstr>
      <vt:lpstr>Computer use during class</vt:lpstr>
      <vt:lpstr>Final presentations</vt:lpstr>
      <vt:lpstr>CISSP</vt:lpstr>
      <vt:lpstr>Information Security Pyramid</vt:lpstr>
      <vt:lpstr>Access Control</vt:lpstr>
      <vt:lpstr>Telecommunications and Network Security</vt:lpstr>
      <vt:lpstr>Information Security and Risk Management</vt:lpstr>
      <vt:lpstr>Application Security</vt:lpstr>
      <vt:lpstr>Cryptography</vt:lpstr>
      <vt:lpstr>Security Architecture and Design</vt:lpstr>
      <vt:lpstr>Operations Security</vt:lpstr>
      <vt:lpstr>Business Continuity and Disaster Recovery Planning</vt:lpstr>
      <vt:lpstr>Legal Regulations, Compliance, and Investigation</vt:lpstr>
      <vt:lpstr>Physical Security</vt:lpstr>
      <vt:lpstr>The catch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380</dc:title>
  <dc:creator>TJO</dc:creator>
  <cp:lastModifiedBy>Cary</cp:lastModifiedBy>
  <cp:revision>43</cp:revision>
  <dcterms:created xsi:type="dcterms:W3CDTF">2009-01-14T02:29:45Z</dcterms:created>
  <dcterms:modified xsi:type="dcterms:W3CDTF">2010-08-25T23:04:03Z</dcterms:modified>
</cp:coreProperties>
</file>