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3"/>
  </p:notesMasterIdLst>
  <p:sldIdLst>
    <p:sldId id="256" r:id="rId2"/>
    <p:sldId id="257" r:id="rId3"/>
    <p:sldId id="258" r:id="rId4"/>
    <p:sldId id="273" r:id="rId5"/>
    <p:sldId id="259" r:id="rId6"/>
    <p:sldId id="274" r:id="rId7"/>
    <p:sldId id="275" r:id="rId8"/>
    <p:sldId id="260" r:id="rId9"/>
    <p:sldId id="276" r:id="rId10"/>
    <p:sldId id="277" r:id="rId11"/>
    <p:sldId id="278" r:id="rId12"/>
    <p:sldId id="279" r:id="rId13"/>
    <p:sldId id="280" r:id="rId14"/>
    <p:sldId id="281" r:id="rId15"/>
    <p:sldId id="282" r:id="rId16"/>
    <p:sldId id="283" r:id="rId17"/>
    <p:sldId id="284" r:id="rId18"/>
    <p:sldId id="262" r:id="rId19"/>
    <p:sldId id="285" r:id="rId20"/>
    <p:sldId id="286" r:id="rId21"/>
    <p:sldId id="287" r:id="rId22"/>
    <p:sldId id="288" r:id="rId23"/>
    <p:sldId id="289" r:id="rId24"/>
    <p:sldId id="290" r:id="rId25"/>
    <p:sldId id="263" r:id="rId26"/>
    <p:sldId id="264" r:id="rId27"/>
    <p:sldId id="291" r:id="rId28"/>
    <p:sldId id="292" r:id="rId29"/>
    <p:sldId id="304" r:id="rId30"/>
    <p:sldId id="298" r:id="rId31"/>
    <p:sldId id="299" r:id="rId32"/>
    <p:sldId id="300" r:id="rId33"/>
    <p:sldId id="301" r:id="rId34"/>
    <p:sldId id="302" r:id="rId35"/>
    <p:sldId id="303" r:id="rId36"/>
    <p:sldId id="293" r:id="rId37"/>
    <p:sldId id="294" r:id="rId38"/>
    <p:sldId id="265" r:id="rId39"/>
    <p:sldId id="295" r:id="rId40"/>
    <p:sldId id="296" r:id="rId41"/>
    <p:sldId id="272" r:id="rId42"/>
  </p:sldIdLst>
  <p:sldSz cx="9144000" cy="6858000" type="screen4x3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5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674EF5-38F0-4642-B849-803C99EBA3FB}" type="datetimeFigureOut">
              <a:rPr lang="en-US" smtClean="0"/>
              <a:pPr/>
              <a:t>04/21/2010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B035B9-A97B-415B-B11A-7840901E119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P1055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B035B9-A97B-415B-B11A-7840901E1198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P1115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B035B9-A97B-415B-B11A-7840901E1198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P1116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B035B9-A97B-415B-B11A-7840901E1198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p1120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B035B9-A97B-415B-B11A-7840901E1198}" type="slidenum">
              <a:rPr lang="en-US" smtClean="0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p1056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B035B9-A97B-415B-B11A-7840901E1198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P1058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B035B9-A97B-415B-B11A-7840901E1198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P1067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B035B9-A97B-415B-B11A-7840901E1198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P1069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B035B9-A97B-415B-B11A-7840901E1198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P1079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B035B9-A97B-415B-B11A-7840901E1198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P1102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B035B9-A97B-415B-B11A-7840901E1198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p1110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B035B9-A97B-415B-B11A-7840901E1198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P1113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B035B9-A97B-415B-B11A-7840901E1198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lowchart: Document 6"/>
          <p:cNvSpPr/>
          <p:nvPr/>
        </p:nvSpPr>
        <p:spPr>
          <a:xfrm rot="10800000">
            <a:off x="1" y="1520731"/>
            <a:ext cx="9144000" cy="3435579"/>
          </a:xfrm>
          <a:custGeom>
            <a:avLst/>
            <a:gdLst>
              <a:gd name="connsiteX0" fmla="*/ 0 w 21600"/>
              <a:gd name="connsiteY0" fmla="*/ 0 h 18805"/>
              <a:gd name="connsiteX1" fmla="*/ 21600 w 21600"/>
              <a:gd name="connsiteY1" fmla="*/ 0 h 18805"/>
              <a:gd name="connsiteX2" fmla="*/ 21600 w 21600"/>
              <a:gd name="connsiteY2" fmla="*/ 17322 h 18805"/>
              <a:gd name="connsiteX3" fmla="*/ 0 w 21600"/>
              <a:gd name="connsiteY3" fmla="*/ 18805 h 18805"/>
              <a:gd name="connsiteX4" fmla="*/ 0 w 21600"/>
              <a:gd name="connsiteY4" fmla="*/ 0 h 18805"/>
              <a:gd name="connsiteX0" fmla="*/ 0 w 21600"/>
              <a:gd name="connsiteY0" fmla="*/ 0 h 18805"/>
              <a:gd name="connsiteX1" fmla="*/ 21600 w 21600"/>
              <a:gd name="connsiteY1" fmla="*/ 0 h 18805"/>
              <a:gd name="connsiteX2" fmla="*/ 21600 w 21600"/>
              <a:gd name="connsiteY2" fmla="*/ 17322 h 18805"/>
              <a:gd name="connsiteX3" fmla="*/ 0 w 21600"/>
              <a:gd name="connsiteY3" fmla="*/ 18805 h 18805"/>
              <a:gd name="connsiteX4" fmla="*/ 0 w 21600"/>
              <a:gd name="connsiteY4" fmla="*/ 0 h 18805"/>
              <a:gd name="connsiteX0" fmla="*/ 0 w 21600"/>
              <a:gd name="connsiteY0" fmla="*/ 0 h 18916"/>
              <a:gd name="connsiteX1" fmla="*/ 21600 w 21600"/>
              <a:gd name="connsiteY1" fmla="*/ 0 h 18916"/>
              <a:gd name="connsiteX2" fmla="*/ 21600 w 21600"/>
              <a:gd name="connsiteY2" fmla="*/ 17322 h 18916"/>
              <a:gd name="connsiteX3" fmla="*/ 0 w 21600"/>
              <a:gd name="connsiteY3" fmla="*/ 18916 h 18916"/>
              <a:gd name="connsiteX4" fmla="*/ 0 w 21600"/>
              <a:gd name="connsiteY4" fmla="*/ 0 h 18916"/>
              <a:gd name="connsiteX0" fmla="*/ 0 w 21600"/>
              <a:gd name="connsiteY0" fmla="*/ 0 h 18916"/>
              <a:gd name="connsiteX1" fmla="*/ 21600 w 21600"/>
              <a:gd name="connsiteY1" fmla="*/ 0 h 18916"/>
              <a:gd name="connsiteX2" fmla="*/ 21600 w 21600"/>
              <a:gd name="connsiteY2" fmla="*/ 17322 h 18916"/>
              <a:gd name="connsiteX3" fmla="*/ 0 w 21600"/>
              <a:gd name="connsiteY3" fmla="*/ 18916 h 18916"/>
              <a:gd name="connsiteX4" fmla="*/ 0 w 21600"/>
              <a:gd name="connsiteY4" fmla="*/ 0 h 18916"/>
              <a:gd name="connsiteX0" fmla="*/ 0 w 21600"/>
              <a:gd name="connsiteY0" fmla="*/ 0 h 18916"/>
              <a:gd name="connsiteX1" fmla="*/ 21600 w 21600"/>
              <a:gd name="connsiteY1" fmla="*/ 0 h 18916"/>
              <a:gd name="connsiteX2" fmla="*/ 21600 w 21600"/>
              <a:gd name="connsiteY2" fmla="*/ 17322 h 18916"/>
              <a:gd name="connsiteX3" fmla="*/ 0 w 21600"/>
              <a:gd name="connsiteY3" fmla="*/ 18916 h 18916"/>
              <a:gd name="connsiteX4" fmla="*/ 0 w 21600"/>
              <a:gd name="connsiteY4" fmla="*/ 0 h 18916"/>
              <a:gd name="connsiteX0" fmla="*/ 0 w 21600"/>
              <a:gd name="connsiteY0" fmla="*/ 0 h 19355"/>
              <a:gd name="connsiteX1" fmla="*/ 21600 w 21600"/>
              <a:gd name="connsiteY1" fmla="*/ 0 h 19355"/>
              <a:gd name="connsiteX2" fmla="*/ 21600 w 21600"/>
              <a:gd name="connsiteY2" fmla="*/ 17322 h 19355"/>
              <a:gd name="connsiteX3" fmla="*/ 0 w 21600"/>
              <a:gd name="connsiteY3" fmla="*/ 19355 h 19355"/>
              <a:gd name="connsiteX4" fmla="*/ 0 w 21600"/>
              <a:gd name="connsiteY4" fmla="*/ 0 h 19355"/>
              <a:gd name="connsiteX0" fmla="*/ 0 w 21600"/>
              <a:gd name="connsiteY0" fmla="*/ 0 h 19355"/>
              <a:gd name="connsiteX1" fmla="*/ 21600 w 21600"/>
              <a:gd name="connsiteY1" fmla="*/ 0 h 19355"/>
              <a:gd name="connsiteX2" fmla="*/ 21600 w 21600"/>
              <a:gd name="connsiteY2" fmla="*/ 17322 h 19355"/>
              <a:gd name="connsiteX3" fmla="*/ 0 w 21600"/>
              <a:gd name="connsiteY3" fmla="*/ 19355 h 19355"/>
              <a:gd name="connsiteX4" fmla="*/ 0 w 21600"/>
              <a:gd name="connsiteY4" fmla="*/ 0 h 19355"/>
              <a:gd name="connsiteX0" fmla="*/ 0 w 21600"/>
              <a:gd name="connsiteY0" fmla="*/ 0 h 19794"/>
              <a:gd name="connsiteX1" fmla="*/ 21600 w 21600"/>
              <a:gd name="connsiteY1" fmla="*/ 0 h 19794"/>
              <a:gd name="connsiteX2" fmla="*/ 21600 w 21600"/>
              <a:gd name="connsiteY2" fmla="*/ 17322 h 19794"/>
              <a:gd name="connsiteX3" fmla="*/ 0 w 21600"/>
              <a:gd name="connsiteY3" fmla="*/ 19794 h 19794"/>
              <a:gd name="connsiteX4" fmla="*/ 0 w 21600"/>
              <a:gd name="connsiteY4" fmla="*/ 0 h 19794"/>
              <a:gd name="connsiteX0" fmla="*/ 0 w 21600"/>
              <a:gd name="connsiteY0" fmla="*/ 0 h 19794"/>
              <a:gd name="connsiteX1" fmla="*/ 21600 w 21600"/>
              <a:gd name="connsiteY1" fmla="*/ 0 h 19794"/>
              <a:gd name="connsiteX2" fmla="*/ 21600 w 21600"/>
              <a:gd name="connsiteY2" fmla="*/ 17322 h 19794"/>
              <a:gd name="connsiteX3" fmla="*/ 0 w 21600"/>
              <a:gd name="connsiteY3" fmla="*/ 19794 h 19794"/>
              <a:gd name="connsiteX4" fmla="*/ 0 w 21600"/>
              <a:gd name="connsiteY4" fmla="*/ 0 h 197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19794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7466" y="25350"/>
                  <a:pt x="0" y="19794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2">
                  <a:tint val="28000"/>
                  <a:satMod val="2000000"/>
                  <a:alpha val="30000"/>
                </a:schemeClr>
              </a:gs>
              <a:gs pos="35000">
                <a:schemeClr val="bg2">
                  <a:shade val="100000"/>
                  <a:satMod val="600000"/>
                  <a:alpha val="0"/>
                </a:schemeClr>
              </a:gs>
            </a:gsLst>
            <a:lin ang="5400000" scaled="1"/>
          </a:gradFill>
          <a:ln w="317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02920" y="2775745"/>
            <a:ext cx="8229600" cy="2167128"/>
          </a:xfrm>
        </p:spPr>
        <p:txBody>
          <a:bodyPr tIns="0" bIns="0" anchor="t"/>
          <a:lstStyle>
            <a:lvl1pPr>
              <a:defRPr sz="5000" cap="all" baseline="0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  <a:reflection blurRad="12000" stA="25000" endPos="49000" dist="5000" dir="5400000" sy="-100000" algn="bl" rotWithShape="0"/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00064" y="1559720"/>
            <a:ext cx="5105400" cy="1219200"/>
          </a:xfrm>
        </p:spPr>
        <p:txBody>
          <a:bodyPr lIns="0" tIns="0" rIns="0" bIns="0" anchor="b"/>
          <a:lstStyle>
            <a:lvl1pPr marL="0" indent="0" algn="l">
              <a:buNone/>
              <a:defRPr sz="19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E607D-92AC-4660-B8A5-0E5715209D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4BC26-C050-448B-A524-AE0EEC176E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45CA2-4E13-47CD-A6D5-E21D8D8414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F867F-240D-44C5-8CDD-14495C9B38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990600"/>
            <a:ext cx="7772400" cy="1362456"/>
          </a:xfrm>
        </p:spPr>
        <p:txBody>
          <a:bodyPr>
            <a:noAutofit/>
          </a:bodyPr>
          <a:lstStyle>
            <a:lvl1pPr algn="l">
              <a:buNone/>
              <a:defRPr sz="48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352677"/>
            <a:ext cx="7772400" cy="1509712"/>
          </a:xfrm>
        </p:spPr>
        <p:txBody>
          <a:bodyPr anchor="t"/>
          <a:lstStyle>
            <a:lvl1pPr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72486-C4B0-4BD8-9BDC-656C761F7B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 tIns="9144" bIns="9144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199800"/>
            <a:ext cx="4038600" cy="41605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199800"/>
            <a:ext cx="4038600" cy="41605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BFE64-C3A1-4528-8F69-299DE4DE7B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 tIns="9144" bIns="9144" anchor="b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112168"/>
            <a:ext cx="4040188" cy="502920"/>
          </a:xfrm>
        </p:spPr>
        <p:txBody>
          <a:bodyPr anchor="b">
            <a:noAutofit/>
          </a:bodyPr>
          <a:lstStyle>
            <a:lvl1pPr>
              <a:buNone/>
              <a:defRPr sz="2200" b="1">
                <a:effectLst>
                  <a:outerShdw blurRad="38000" dist="38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2112168"/>
            <a:ext cx="4041775" cy="502920"/>
          </a:xfrm>
        </p:spPr>
        <p:txBody>
          <a:bodyPr anchor="b">
            <a:noAutofit/>
          </a:bodyPr>
          <a:lstStyle>
            <a:lvl1pPr>
              <a:buNone/>
              <a:defRPr sz="2200" b="1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667000"/>
            <a:ext cx="4040188" cy="365760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667000"/>
            <a:ext cx="4041775" cy="365760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CF6C5-3C2B-48BC-BF3D-A6FF0DE14C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  <a:effectLst/>
        </p:spPr>
        <p:txBody>
          <a:bodyPr tIns="9144" bIns="9144" anchor="b"/>
          <a:lstStyle>
            <a:lvl1pPr>
              <a:defRPr sz="4800" cap="none" baseline="0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44097-AB9A-46E2-B4A2-FC87C2C624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080CD-9349-4718-A7E9-D05943FDF8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1440"/>
            <a:ext cx="8229600" cy="914400"/>
          </a:xfrm>
        </p:spPr>
        <p:txBody>
          <a:bodyPr tIns="0" bIns="0" anchor="b"/>
          <a:lstStyle>
            <a:lvl1pPr algn="l">
              <a:buNone/>
              <a:defRPr sz="5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133856"/>
            <a:ext cx="2590800" cy="5181600"/>
          </a:xfrm>
        </p:spPr>
        <p:txBody>
          <a:bodyPr lIns="45720" tIns="45720" rIns="0"/>
          <a:lstStyle>
            <a:lvl1pPr marL="0" indent="0">
              <a:spcBef>
                <a:spcPts val="300"/>
              </a:spcBef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133472"/>
            <a:ext cx="5257800" cy="5191128"/>
          </a:xfrm>
        </p:spPr>
        <p:txBody>
          <a:bodyPr/>
          <a:lstStyle>
            <a:lvl1pPr algn="l">
              <a:defRPr sz="3000"/>
            </a:lvl1pPr>
            <a:lvl2pPr algn="l">
              <a:defRPr sz="2800"/>
            </a:lvl2pPr>
            <a:lvl3pPr algn="l">
              <a:defRPr sz="2400"/>
            </a:lvl3pPr>
            <a:lvl4pPr algn="l">
              <a:defRPr sz="2000"/>
            </a:lvl4pPr>
            <a:lvl5pPr algn="l"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ADDB5-6034-4B53-95A4-61CF98D201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6240" y="1981200"/>
            <a:ext cx="3429000" cy="522288"/>
          </a:xfrm>
        </p:spPr>
        <p:txBody>
          <a:bodyPr tIns="0" bIns="0" anchor="b"/>
          <a:lstStyle>
            <a:lvl1pPr algn="r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93368" y="1066800"/>
            <a:ext cx="4572000" cy="4572000"/>
          </a:xfrm>
          <a:solidFill>
            <a:schemeClr val="bg2">
              <a:shade val="75000"/>
            </a:schemeClr>
          </a:solidFill>
          <a:ln w="60325">
            <a:solidFill>
              <a:srgbClr val="FFFFFF"/>
            </a:solidFill>
            <a:miter lim="800000"/>
          </a:ln>
          <a:effectLst>
            <a:outerShdw blurRad="36195" dist="10000" dir="5400000" algn="tl" rotWithShape="0">
              <a:srgbClr val="000000">
                <a:alpha val="75000"/>
              </a:srgbClr>
            </a:outerShdw>
            <a:reflection stA="21000" endA="500" endPos="10000" dist="20000" dir="5400000" sy="-100000" algn="bl" rotWithShape="0"/>
          </a:effectLst>
        </p:spPr>
        <p:txBody>
          <a:bodyPr/>
          <a:lstStyle>
            <a:lvl1pPr>
              <a:buNone/>
              <a:defRPr sz="32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6240" y="2543176"/>
            <a:ext cx="3429000" cy="914400"/>
          </a:xfrm>
        </p:spPr>
        <p:txBody>
          <a:bodyPr lIns="0" tIns="0" rIns="0" bIns="0" anchor="t"/>
          <a:lstStyle>
            <a:lvl1pPr indent="0" algn="r">
              <a:spcBef>
                <a:spcPts val="300"/>
              </a:spcBef>
              <a:buFontTx/>
              <a:buNone/>
              <a:defRPr sz="1400" baseline="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3400" y="6356350"/>
            <a:ext cx="533400" cy="365125"/>
          </a:xfrm>
        </p:spPr>
        <p:txBody>
          <a:bodyPr/>
          <a:lstStyle/>
          <a:p>
            <a:fld id="{41B93E72-AC98-41DB-B737-6A77C3625B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lowchart: Document 6"/>
          <p:cNvSpPr/>
          <p:nvPr/>
        </p:nvSpPr>
        <p:spPr>
          <a:xfrm rot="10800000">
            <a:off x="1" y="1142899"/>
            <a:ext cx="9144000" cy="5562705"/>
          </a:xfrm>
          <a:custGeom>
            <a:avLst/>
            <a:gdLst>
              <a:gd name="connsiteX0" fmla="*/ 0 w 21600"/>
              <a:gd name="connsiteY0" fmla="*/ 0 h 19378"/>
              <a:gd name="connsiteX1" fmla="*/ 21600 w 21600"/>
              <a:gd name="connsiteY1" fmla="*/ 0 h 19378"/>
              <a:gd name="connsiteX2" fmla="*/ 21600 w 21600"/>
              <a:gd name="connsiteY2" fmla="*/ 17322 h 19378"/>
              <a:gd name="connsiteX3" fmla="*/ 0 w 21600"/>
              <a:gd name="connsiteY3" fmla="*/ 19378 h 19378"/>
              <a:gd name="connsiteX4" fmla="*/ 0 w 21600"/>
              <a:gd name="connsiteY4" fmla="*/ 0 h 19378"/>
              <a:gd name="connsiteX0" fmla="*/ 0 w 21600"/>
              <a:gd name="connsiteY0" fmla="*/ 0 h 19378"/>
              <a:gd name="connsiteX1" fmla="*/ 21600 w 21600"/>
              <a:gd name="connsiteY1" fmla="*/ 0 h 19378"/>
              <a:gd name="connsiteX2" fmla="*/ 21600 w 21600"/>
              <a:gd name="connsiteY2" fmla="*/ 17322 h 19378"/>
              <a:gd name="connsiteX3" fmla="*/ 0 w 21600"/>
              <a:gd name="connsiteY3" fmla="*/ 19378 h 19378"/>
              <a:gd name="connsiteX4" fmla="*/ 0 w 21600"/>
              <a:gd name="connsiteY4" fmla="*/ 0 h 19378"/>
              <a:gd name="connsiteX0" fmla="*/ 0 w 21600"/>
              <a:gd name="connsiteY0" fmla="*/ 0 h 19378"/>
              <a:gd name="connsiteX1" fmla="*/ 21600 w 21600"/>
              <a:gd name="connsiteY1" fmla="*/ 0 h 19378"/>
              <a:gd name="connsiteX2" fmla="*/ 21600 w 21600"/>
              <a:gd name="connsiteY2" fmla="*/ 17322 h 19378"/>
              <a:gd name="connsiteX3" fmla="*/ 0 w 21600"/>
              <a:gd name="connsiteY3" fmla="*/ 19378 h 19378"/>
              <a:gd name="connsiteX4" fmla="*/ 0 w 21600"/>
              <a:gd name="connsiteY4" fmla="*/ 0 h 19378"/>
              <a:gd name="connsiteX0" fmla="*/ 0 w 21600"/>
              <a:gd name="connsiteY0" fmla="*/ 0 h 19974"/>
              <a:gd name="connsiteX1" fmla="*/ 21600 w 21600"/>
              <a:gd name="connsiteY1" fmla="*/ 0 h 19974"/>
              <a:gd name="connsiteX2" fmla="*/ 21600 w 21600"/>
              <a:gd name="connsiteY2" fmla="*/ 17322 h 19974"/>
              <a:gd name="connsiteX3" fmla="*/ 0 w 21600"/>
              <a:gd name="connsiteY3" fmla="*/ 19974 h 19974"/>
              <a:gd name="connsiteX4" fmla="*/ 0 w 21600"/>
              <a:gd name="connsiteY4" fmla="*/ 0 h 19974"/>
              <a:gd name="connsiteX0" fmla="*/ 0 w 21600"/>
              <a:gd name="connsiteY0" fmla="*/ 0 h 19974"/>
              <a:gd name="connsiteX1" fmla="*/ 21600 w 21600"/>
              <a:gd name="connsiteY1" fmla="*/ 0 h 19974"/>
              <a:gd name="connsiteX2" fmla="*/ 21600 w 21600"/>
              <a:gd name="connsiteY2" fmla="*/ 17322 h 19974"/>
              <a:gd name="connsiteX3" fmla="*/ 0 w 21600"/>
              <a:gd name="connsiteY3" fmla="*/ 19974 h 19974"/>
              <a:gd name="connsiteX4" fmla="*/ 0 w 21600"/>
              <a:gd name="connsiteY4" fmla="*/ 0 h 19974"/>
              <a:gd name="connsiteX0" fmla="*/ 0 w 21600"/>
              <a:gd name="connsiteY0" fmla="*/ 0 h 19974"/>
              <a:gd name="connsiteX1" fmla="*/ 21600 w 21600"/>
              <a:gd name="connsiteY1" fmla="*/ 0 h 19974"/>
              <a:gd name="connsiteX2" fmla="*/ 21600 w 21600"/>
              <a:gd name="connsiteY2" fmla="*/ 17322 h 19974"/>
              <a:gd name="connsiteX3" fmla="*/ 0 w 21600"/>
              <a:gd name="connsiteY3" fmla="*/ 19974 h 19974"/>
              <a:gd name="connsiteX4" fmla="*/ 0 w 21600"/>
              <a:gd name="connsiteY4" fmla="*/ 0 h 19974"/>
              <a:gd name="connsiteX0" fmla="*/ 0 w 21600"/>
              <a:gd name="connsiteY0" fmla="*/ 0 h 20252"/>
              <a:gd name="connsiteX1" fmla="*/ 21600 w 21600"/>
              <a:gd name="connsiteY1" fmla="*/ 0 h 20252"/>
              <a:gd name="connsiteX2" fmla="*/ 21600 w 21600"/>
              <a:gd name="connsiteY2" fmla="*/ 17322 h 20252"/>
              <a:gd name="connsiteX3" fmla="*/ 0 w 21600"/>
              <a:gd name="connsiteY3" fmla="*/ 20252 h 20252"/>
              <a:gd name="connsiteX4" fmla="*/ 0 w 21600"/>
              <a:gd name="connsiteY4" fmla="*/ 0 h 20252"/>
              <a:gd name="connsiteX0" fmla="*/ 0 w 21600"/>
              <a:gd name="connsiteY0" fmla="*/ 0 h 20252"/>
              <a:gd name="connsiteX1" fmla="*/ 21600 w 21600"/>
              <a:gd name="connsiteY1" fmla="*/ 0 h 20252"/>
              <a:gd name="connsiteX2" fmla="*/ 21600 w 21600"/>
              <a:gd name="connsiteY2" fmla="*/ 17322 h 20252"/>
              <a:gd name="connsiteX3" fmla="*/ 0 w 21600"/>
              <a:gd name="connsiteY3" fmla="*/ 20252 h 20252"/>
              <a:gd name="connsiteX4" fmla="*/ 0 w 21600"/>
              <a:gd name="connsiteY4" fmla="*/ 0 h 20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20252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10056" y="24231"/>
                  <a:pt x="0" y="20252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2">
                  <a:tint val="55000"/>
                  <a:satMod val="1800000"/>
                  <a:alpha val="55000"/>
                </a:schemeClr>
              </a:gs>
              <a:gs pos="65000">
                <a:schemeClr val="bg2">
                  <a:shade val="100000"/>
                  <a:satMod val="600000"/>
                  <a:alpha val="0"/>
                </a:schemeClr>
              </a:gs>
            </a:gsLst>
            <a:lin ang="4800000" scaled="1"/>
          </a:gradFill>
          <a:ln w="317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8" name="Flowchart: Document 7"/>
          <p:cNvSpPr/>
          <p:nvPr/>
        </p:nvSpPr>
        <p:spPr>
          <a:xfrm rot="10800000">
            <a:off x="1" y="1341133"/>
            <a:ext cx="9144000" cy="4480425"/>
          </a:xfrm>
          <a:custGeom>
            <a:avLst/>
            <a:gdLst>
              <a:gd name="connsiteX0" fmla="*/ 0 w 21600"/>
              <a:gd name="connsiteY0" fmla="*/ 0 h 18944"/>
              <a:gd name="connsiteX1" fmla="*/ 21600 w 21600"/>
              <a:gd name="connsiteY1" fmla="*/ 0 h 18944"/>
              <a:gd name="connsiteX2" fmla="*/ 21600 w 21600"/>
              <a:gd name="connsiteY2" fmla="*/ 17322 h 18944"/>
              <a:gd name="connsiteX3" fmla="*/ 0 w 21600"/>
              <a:gd name="connsiteY3" fmla="*/ 18944 h 18944"/>
              <a:gd name="connsiteX4" fmla="*/ 0 w 21600"/>
              <a:gd name="connsiteY4" fmla="*/ 0 h 18944"/>
              <a:gd name="connsiteX0" fmla="*/ 0 w 21600"/>
              <a:gd name="connsiteY0" fmla="*/ 0 h 18944"/>
              <a:gd name="connsiteX1" fmla="*/ 21600 w 21600"/>
              <a:gd name="connsiteY1" fmla="*/ 0 h 18944"/>
              <a:gd name="connsiteX2" fmla="*/ 21600 w 21600"/>
              <a:gd name="connsiteY2" fmla="*/ 17322 h 18944"/>
              <a:gd name="connsiteX3" fmla="*/ 0 w 21600"/>
              <a:gd name="connsiteY3" fmla="*/ 18944 h 18944"/>
              <a:gd name="connsiteX4" fmla="*/ 0 w 21600"/>
              <a:gd name="connsiteY4" fmla="*/ 0 h 18944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691"/>
              <a:gd name="connsiteX1" fmla="*/ 21600 w 21600"/>
              <a:gd name="connsiteY1" fmla="*/ 0 h 19691"/>
              <a:gd name="connsiteX2" fmla="*/ 21600 w 21600"/>
              <a:gd name="connsiteY2" fmla="*/ 17322 h 19691"/>
              <a:gd name="connsiteX3" fmla="*/ 0 w 21600"/>
              <a:gd name="connsiteY3" fmla="*/ 19691 h 19691"/>
              <a:gd name="connsiteX4" fmla="*/ 0 w 21600"/>
              <a:gd name="connsiteY4" fmla="*/ 0 h 19691"/>
              <a:gd name="connsiteX0" fmla="*/ 0 w 21600"/>
              <a:gd name="connsiteY0" fmla="*/ 0 h 19691"/>
              <a:gd name="connsiteX1" fmla="*/ 21600 w 21600"/>
              <a:gd name="connsiteY1" fmla="*/ 0 h 19691"/>
              <a:gd name="connsiteX2" fmla="*/ 21600 w 21600"/>
              <a:gd name="connsiteY2" fmla="*/ 17322 h 19691"/>
              <a:gd name="connsiteX3" fmla="*/ 0 w 21600"/>
              <a:gd name="connsiteY3" fmla="*/ 19691 h 19691"/>
              <a:gd name="connsiteX4" fmla="*/ 0 w 21600"/>
              <a:gd name="connsiteY4" fmla="*/ 0 h 19691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20032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8684" y="24776"/>
                  <a:pt x="0" y="20032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2">
                  <a:tint val="40000"/>
                  <a:satMod val="1900000"/>
                  <a:alpha val="30000"/>
                </a:schemeClr>
              </a:gs>
              <a:gs pos="65000">
                <a:schemeClr val="bg2">
                  <a:shade val="100000"/>
                  <a:satMod val="600000"/>
                  <a:alpha val="0"/>
                </a:schemeClr>
              </a:gs>
            </a:gsLst>
            <a:lin ang="4800000" scaled="1"/>
          </a:gradFill>
          <a:ln w="317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524000"/>
          </a:xfrm>
          <a:prstGeom prst="rect">
            <a:avLst/>
          </a:prstGeom>
        </p:spPr>
        <p:txBody>
          <a:bodyPr vert="horz" lIns="0" tIns="9144" rIns="0" bIns="9144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2179637"/>
            <a:ext cx="8229600" cy="4114800"/>
          </a:xfrm>
          <a:prstGeom prst="rect">
            <a:avLst/>
          </a:prstGeom>
        </p:spPr>
        <p:txBody>
          <a:bodyPr vert="horz" lIns="9144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1981200" cy="365125"/>
          </a:xfrm>
          <a:prstGeom prst="rect">
            <a:avLst/>
          </a:prstGeom>
        </p:spPr>
        <p:txBody>
          <a:bodyPr vert="horz" anchor="b"/>
          <a:lstStyle>
            <a:lvl1pPr algn="ctr">
              <a:defRPr sz="12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438400" y="6356350"/>
            <a:ext cx="2895600" cy="365125"/>
          </a:xfrm>
          <a:prstGeom prst="rect">
            <a:avLst/>
          </a:prstGeom>
        </p:spPr>
        <p:txBody>
          <a:bodyPr vert="horz" lIns="0" anchor="b"/>
          <a:lstStyle>
            <a:lvl1pPr algn="l">
              <a:defRPr sz="12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356350"/>
            <a:ext cx="533400" cy="365125"/>
          </a:xfrm>
          <a:prstGeom prst="rect">
            <a:avLst/>
          </a:prstGeom>
        </p:spPr>
        <p:txBody>
          <a:bodyPr vert="horz" lIns="91440" rIns="0" anchor="b"/>
          <a:lstStyle>
            <a:lvl1pPr algn="r">
              <a:defRPr sz="14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7F116F3E-6461-4D70-82A7-52666C665CC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sz="4800" b="1" kern="1200">
          <a:ln w="500">
            <a:solidFill>
              <a:schemeClr val="tx2">
                <a:shade val="20000"/>
                <a:satMod val="350000"/>
              </a:schemeClr>
            </a:solidFill>
          </a:ln>
          <a:solidFill>
            <a:schemeClr val="tx2">
              <a:tint val="100000"/>
              <a:satMod val="250000"/>
            </a:schemeClr>
          </a:solidFill>
          <a:effectLst>
            <a:outerShdw blurRad="30000" dist="30000" dir="2700000" algn="tl" rotWithShape="0">
              <a:schemeClr val="bg2">
                <a:shade val="45000"/>
                <a:satMod val="150000"/>
                <a:alpha val="90000"/>
              </a:schemeClr>
            </a:outerShdw>
          </a:effectLst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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630936" indent="-27432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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23544" indent="-274320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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2860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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228600" algn="l" rtl="0" eaLnBrk="1" latinLnBrk="0" hangingPunct="1">
        <a:spcBef>
          <a:spcPct val="20000"/>
        </a:spcBef>
        <a:buClr>
          <a:schemeClr val="accent5"/>
        </a:buClr>
        <a:buFont typeface="Wingdings 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73352" indent="-228600" algn="l" rtl="0" eaLnBrk="1" latinLnBrk="0" hangingPunct="1">
        <a:spcBef>
          <a:spcPct val="20000"/>
        </a:spcBef>
        <a:buClr>
          <a:schemeClr val="accent6"/>
        </a:buClr>
        <a:buFont typeface="Wingdings 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11096" indent="-228600" algn="l" rtl="0" eaLnBrk="1" latinLnBrk="0" hangingPunct="1">
        <a:spcBef>
          <a:spcPct val="20000"/>
        </a:spcBef>
        <a:buClr>
          <a:schemeClr val="tx2"/>
        </a:buClr>
        <a:buFont typeface="Wingdings 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21408" indent="-182880" algn="l" rtl="0" eaLnBrk="1" latinLnBrk="0" hangingPunct="1">
        <a:spcBef>
          <a:spcPct val="20000"/>
        </a:spcBef>
        <a:buClr>
          <a:schemeClr val="tx2"/>
        </a:buClr>
        <a:buFont typeface="Wingdings 2"/>
        <a:buChar char="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22576" indent="-182880" algn="l" rtl="0" eaLnBrk="1" latinLnBrk="0" hangingPunct="1">
        <a:spcBef>
          <a:spcPct val="20000"/>
        </a:spcBef>
        <a:buClr>
          <a:schemeClr val="tx2"/>
        </a:buClr>
        <a:buFont typeface="Wingdings 2"/>
        <a:buChar char="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ans.org/mentor/GoogleCheatSheet.pdf" TargetMode="Externa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http://ws.arin.net/whois" TargetMode="External"/><Relationship Id="rId2" Type="http://schemas.openxmlformats.org/officeDocument/2006/relationships/hyperlink" Target="http://www.netcraft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eb-sniffer.net/" TargetMode="Externa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Operations Security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IS 380</a:t>
            </a:r>
          </a:p>
          <a:p>
            <a:r>
              <a:rPr lang="en-US"/>
              <a:t>Class 3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Secure system operation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Boot sequence locked down</a:t>
            </a:r>
          </a:p>
          <a:p>
            <a:r>
              <a:rPr lang="en-US" dirty="0" smtClean="0"/>
              <a:t>System logging can’t be bypassed</a:t>
            </a:r>
          </a:p>
          <a:p>
            <a:r>
              <a:rPr lang="en-US" dirty="0" smtClean="0"/>
              <a:t>Disable forced shutdown</a:t>
            </a:r>
          </a:p>
          <a:p>
            <a:r>
              <a:rPr lang="en-US" dirty="0" smtClean="0"/>
              <a:t>Disable rerouting output for all but </a:t>
            </a:r>
            <a:r>
              <a:rPr lang="en-US" dirty="0" err="1" smtClean="0"/>
              <a:t>admins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2362200" cy="52228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Input / Output control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sz="half" idx="2"/>
          </p:nvPr>
        </p:nvSpPr>
        <p:spPr>
          <a:xfrm>
            <a:off x="-990600" y="609600"/>
            <a:ext cx="3429000" cy="914400"/>
          </a:xfrm>
        </p:spPr>
        <p:txBody>
          <a:bodyPr/>
          <a:lstStyle/>
          <a:p>
            <a:r>
              <a:rPr lang="en-US" dirty="0" smtClean="0"/>
              <a:t>Limit accepted values</a:t>
            </a:r>
          </a:p>
          <a:p>
            <a:endParaRPr lang="en-US" dirty="0"/>
          </a:p>
        </p:txBody>
      </p:sp>
      <p:pic>
        <p:nvPicPr>
          <p:cNvPr id="10" name="Picture 9"/>
          <p:cNvPicPr/>
          <p:nvPr/>
        </p:nvPicPr>
        <p:blipFill>
          <a:blip r:embed="rId2" cstate="print"/>
          <a:srcRect t="8544" r="43809" b="5629"/>
          <a:stretch>
            <a:fillRect/>
          </a:stretch>
        </p:blipFill>
        <p:spPr bwMode="auto">
          <a:xfrm>
            <a:off x="3429001" y="0"/>
            <a:ext cx="5715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 hardening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Lock network closets/cabinets</a:t>
            </a:r>
          </a:p>
          <a:p>
            <a:pPr lvl="1"/>
            <a:r>
              <a:rPr lang="en-US" dirty="0" smtClean="0"/>
              <a:t>UPS and AC?</a:t>
            </a:r>
          </a:p>
          <a:p>
            <a:r>
              <a:rPr lang="en-US" dirty="0" smtClean="0"/>
              <a:t>Disconnect unused network jacks at the switch</a:t>
            </a:r>
          </a:p>
          <a:p>
            <a:r>
              <a:rPr lang="en-US" dirty="0" smtClean="0"/>
              <a:t>Encrypt laptops, thumb drives, etc.</a:t>
            </a:r>
          </a:p>
          <a:p>
            <a:r>
              <a:rPr lang="en-US" dirty="0" smtClean="0"/>
              <a:t>Uninstall unnecessary software</a:t>
            </a:r>
          </a:p>
          <a:p>
            <a:pPr lvl="1"/>
            <a:r>
              <a:rPr lang="en-US" dirty="0" smtClean="0"/>
              <a:t>Disable if you can’t uninstall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Remote Administration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Useful in an emergency</a:t>
            </a:r>
          </a:p>
          <a:p>
            <a:r>
              <a:rPr lang="en-US" dirty="0" smtClean="0"/>
              <a:t>SSH not Telnet</a:t>
            </a:r>
          </a:p>
          <a:p>
            <a:r>
              <a:rPr lang="en-US" dirty="0" smtClean="0"/>
              <a:t>Concern about security of </a:t>
            </a:r>
          </a:p>
          <a:p>
            <a:pPr lvl="1"/>
            <a:r>
              <a:rPr lang="en-US" dirty="0" smtClean="0"/>
              <a:t>Communication channel</a:t>
            </a:r>
          </a:p>
          <a:p>
            <a:pPr lvl="1"/>
            <a:r>
              <a:rPr lang="en-US" dirty="0" smtClean="0"/>
              <a:t>home computers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Change control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Request for change to take place</a:t>
            </a:r>
          </a:p>
          <a:p>
            <a:r>
              <a:rPr lang="en-US"/>
              <a:t>Approval of the change</a:t>
            </a:r>
          </a:p>
          <a:p>
            <a:r>
              <a:rPr lang="en-US"/>
              <a:t>Documentation for the change</a:t>
            </a:r>
          </a:p>
          <a:p>
            <a:r>
              <a:rPr lang="en-US"/>
              <a:t>Tested and presented</a:t>
            </a:r>
          </a:p>
          <a:p>
            <a:r>
              <a:rPr lang="en-US"/>
              <a:t>Implementation</a:t>
            </a:r>
          </a:p>
          <a:p>
            <a:r>
              <a:rPr lang="en-US"/>
              <a:t>Report change to management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Document Change Control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changes took place</a:t>
            </a:r>
          </a:p>
          <a:p>
            <a:r>
              <a:rPr lang="en-US" dirty="0" smtClean="0"/>
              <a:t>Troubleshooting</a:t>
            </a:r>
          </a:p>
          <a:p>
            <a:r>
              <a:rPr lang="en-US" dirty="0" smtClean="0"/>
              <a:t>Document fixes for repeatability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Sanitize - erase </a:t>
            </a:r>
          </a:p>
          <a:p>
            <a:r>
              <a:rPr lang="en-US" dirty="0" smtClean="0"/>
              <a:t>Purging – when it leaves secure location</a:t>
            </a:r>
          </a:p>
          <a:p>
            <a:pPr lvl="1"/>
            <a:r>
              <a:rPr lang="en-US" dirty="0" err="1" smtClean="0"/>
              <a:t>Zeroization</a:t>
            </a:r>
            <a:r>
              <a:rPr lang="en-US" dirty="0" smtClean="0"/>
              <a:t> – overwriting with different patterns</a:t>
            </a:r>
          </a:p>
          <a:p>
            <a:pPr lvl="1"/>
            <a:r>
              <a:rPr lang="en-US" dirty="0" smtClean="0"/>
              <a:t>Degaussing – use a big electromagnet</a:t>
            </a:r>
          </a:p>
          <a:p>
            <a:pPr lvl="1"/>
            <a:r>
              <a:rPr lang="en-US" dirty="0" smtClean="0"/>
              <a:t>Destruction – shred, crush, burn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Deleting data does not make it unrecoverable</a:t>
            </a:r>
          </a:p>
          <a:p>
            <a:pPr lvl="1"/>
            <a:r>
              <a:rPr lang="en-US" dirty="0" smtClean="0"/>
              <a:t>Data </a:t>
            </a:r>
            <a:r>
              <a:rPr lang="en-US" dirty="0" err="1" smtClean="0"/>
              <a:t>remanence</a:t>
            </a:r>
            <a:endParaRPr lang="en-US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4600" y="0"/>
            <a:ext cx="28575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 t="17777" b="26667"/>
          <a:stretch>
            <a:fillRect/>
          </a:stretch>
        </p:blipFill>
        <p:spPr bwMode="auto">
          <a:xfrm>
            <a:off x="5334000" y="0"/>
            <a:ext cx="38100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leakage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Negligence is the leading cause</a:t>
            </a:r>
          </a:p>
          <a:p>
            <a:r>
              <a:rPr lang="en-US" dirty="0" smtClean="0"/>
              <a:t>Latest gadgets</a:t>
            </a:r>
          </a:p>
          <a:p>
            <a:pPr lvl="1"/>
            <a:r>
              <a:rPr lang="en-US" dirty="0" smtClean="0"/>
              <a:t>Malware included</a:t>
            </a:r>
          </a:p>
          <a:p>
            <a:r>
              <a:rPr lang="en-US" dirty="0" smtClean="0"/>
              <a:t>Company reputation</a:t>
            </a:r>
          </a:p>
          <a:p>
            <a:r>
              <a:rPr lang="en-US" dirty="0" smtClean="0"/>
              <a:t>State/Federal laws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Dealing with failures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Trusted recovery, e.g. make sure the firewall fails closed</a:t>
            </a:r>
          </a:p>
          <a:p>
            <a:r>
              <a:rPr lang="en-US" dirty="0"/>
              <a:t>Avoid single points of failure</a:t>
            </a:r>
          </a:p>
          <a:p>
            <a:r>
              <a:rPr lang="en-US" dirty="0"/>
              <a:t>Use </a:t>
            </a:r>
            <a:r>
              <a:rPr lang="en-US" strike="sngStrike" dirty="0" smtClean="0"/>
              <a:t>clustering*</a:t>
            </a:r>
            <a:r>
              <a:rPr lang="en-US" dirty="0" smtClean="0"/>
              <a:t>/</a:t>
            </a:r>
            <a:r>
              <a:rPr lang="en-US" dirty="0"/>
              <a:t>RAID/backups</a:t>
            </a:r>
          </a:p>
          <a:p>
            <a:r>
              <a:rPr lang="en-US" dirty="0"/>
              <a:t>Test the backup </a:t>
            </a:r>
            <a:r>
              <a:rPr lang="en-US" dirty="0" smtClean="0"/>
              <a:t>system</a:t>
            </a:r>
          </a:p>
          <a:p>
            <a:r>
              <a:rPr lang="en-US" dirty="0" smtClean="0"/>
              <a:t>Have SLAs</a:t>
            </a:r>
            <a:endParaRPr lang="en-US" dirty="0"/>
          </a:p>
          <a:p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438400" y="6356350"/>
            <a:ext cx="4114800" cy="365125"/>
          </a:xfrm>
        </p:spPr>
        <p:txBody>
          <a:bodyPr/>
          <a:lstStyle/>
          <a:p>
            <a:r>
              <a:rPr lang="en-US" sz="1800" dirty="0" smtClean="0"/>
              <a:t>*Do NOT use Microsoft Clustering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RAID0 – striped; speed, no fault tolerance</a:t>
            </a:r>
          </a:p>
          <a:p>
            <a:r>
              <a:rPr lang="en-US" dirty="0" smtClean="0"/>
              <a:t>RAID 1 – Mirroring (1/2 total space)</a:t>
            </a:r>
          </a:p>
          <a:p>
            <a:r>
              <a:rPr lang="en-US" dirty="0" smtClean="0"/>
              <a:t>RAID5 – parity stripe [x*(N-1)]</a:t>
            </a:r>
          </a:p>
          <a:p>
            <a:r>
              <a:rPr lang="en-US" dirty="0" smtClean="0"/>
              <a:t>RAID6 – two parity stripes [x*(N-2)]</a:t>
            </a:r>
          </a:p>
          <a:p>
            <a:pPr lvl="1"/>
            <a:r>
              <a:rPr lang="en-US" dirty="0" smtClean="0"/>
              <a:t>Huge drive sizes take a while to rebuild</a:t>
            </a:r>
          </a:p>
          <a:p>
            <a:r>
              <a:rPr lang="en-US" dirty="0" smtClean="0"/>
              <a:t>RAID10 – RAID 1 and RAID 0 – speed and redundancy</a:t>
            </a:r>
          </a:p>
          <a:p>
            <a:pPr lvl="1"/>
            <a:r>
              <a:rPr lang="en-US" dirty="0" smtClean="0"/>
              <a:t>Databases</a:t>
            </a:r>
          </a:p>
          <a:p>
            <a:r>
              <a:rPr lang="en-US" dirty="0" smtClean="0"/>
              <a:t>Hot </a:t>
            </a:r>
            <a:r>
              <a:rPr lang="en-US" dirty="0" err="1" smtClean="0"/>
              <a:t>Swaping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/>
              <a:t>What is operations security about?</a:t>
            </a:r>
          </a:p>
        </p:txBody>
      </p:sp>
      <p:sp>
        <p:nvSpPr>
          <p:cNvPr id="9728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Due care/Due diligence</a:t>
            </a:r>
          </a:p>
          <a:p>
            <a:r>
              <a:rPr lang="en-US" dirty="0"/>
              <a:t>Configuration management</a:t>
            </a:r>
          </a:p>
          <a:p>
            <a:r>
              <a:rPr lang="en-US" dirty="0"/>
              <a:t>Fault tolerance</a:t>
            </a:r>
          </a:p>
          <a:p>
            <a:r>
              <a:rPr lang="en-US" dirty="0" smtClean="0"/>
              <a:t>Accountability</a:t>
            </a:r>
          </a:p>
          <a:p>
            <a:r>
              <a:rPr lang="en-US" dirty="0" smtClean="0"/>
              <a:t>Keep current</a:t>
            </a:r>
          </a:p>
          <a:p>
            <a:pPr lvl="1"/>
            <a:r>
              <a:rPr lang="en-US" dirty="0" smtClean="0"/>
              <a:t>Patch</a:t>
            </a:r>
          </a:p>
          <a:p>
            <a:pPr lvl="1"/>
            <a:r>
              <a:rPr lang="en-US" dirty="0" smtClean="0"/>
              <a:t>Update</a:t>
            </a:r>
          </a:p>
          <a:p>
            <a:pPr lvl="1"/>
            <a:r>
              <a:rPr lang="en-US" dirty="0" smtClean="0"/>
              <a:t>Security scans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drive technologies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MAID – Massive array of independent disks</a:t>
            </a:r>
          </a:p>
          <a:p>
            <a:pPr lvl="1"/>
            <a:r>
              <a:rPr lang="en-US" dirty="0" smtClean="0"/>
              <a:t>- Massive, but infrequently used</a:t>
            </a:r>
          </a:p>
          <a:p>
            <a:r>
              <a:rPr lang="en-US" dirty="0" smtClean="0"/>
              <a:t>SAN – multiple computers connecting to back-end storage network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Server technologies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Clustering – one server can fail</a:t>
            </a:r>
          </a:p>
          <a:p>
            <a:r>
              <a:rPr lang="en-US" dirty="0" smtClean="0"/>
              <a:t>Network Load balancing – load distributed</a:t>
            </a:r>
          </a:p>
          <a:p>
            <a:r>
              <a:rPr lang="en-US" dirty="0" smtClean="0"/>
              <a:t>Grid computing – computers join and leave.</a:t>
            </a:r>
          </a:p>
          <a:p>
            <a:pPr lvl="1"/>
            <a:r>
              <a:rPr lang="en-US" dirty="0" smtClean="0"/>
              <a:t>SETI at home</a:t>
            </a:r>
          </a:p>
          <a:p>
            <a:pPr lvl="1"/>
            <a:r>
              <a:rPr lang="en-US" dirty="0" smtClean="0"/>
              <a:t>Folding at home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Mainframes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Expensive</a:t>
            </a:r>
          </a:p>
          <a:p>
            <a:r>
              <a:rPr lang="en-US" dirty="0" smtClean="0"/>
              <a:t>Highly reliable</a:t>
            </a:r>
          </a:p>
          <a:p>
            <a:r>
              <a:rPr lang="en-US" dirty="0" smtClean="0"/>
              <a:t>Massive I/O capabilities</a:t>
            </a:r>
          </a:p>
          <a:p>
            <a:r>
              <a:rPr lang="en-US" dirty="0" smtClean="0"/>
              <a:t>High quantities of general processing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Email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SMTP – forwarding e-mail</a:t>
            </a:r>
          </a:p>
          <a:p>
            <a:r>
              <a:rPr lang="en-US" dirty="0" smtClean="0"/>
              <a:t>POP – accessing </a:t>
            </a:r>
            <a:r>
              <a:rPr lang="en-US" strike="sngStrike" dirty="0" smtClean="0"/>
              <a:t>or sending</a:t>
            </a:r>
            <a:r>
              <a:rPr lang="en-US" dirty="0" smtClean="0"/>
              <a:t>*stored E-mails</a:t>
            </a:r>
          </a:p>
          <a:p>
            <a:r>
              <a:rPr lang="en-US" dirty="0" smtClean="0"/>
              <a:t>IMAP – super POP.  Access as folders.  High server utilization.</a:t>
            </a:r>
          </a:p>
          <a:p>
            <a:r>
              <a:rPr lang="en-US" dirty="0" smtClean="0"/>
              <a:t>E-mail relaying – security issues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*No one uses POP to send e-mail</a:t>
            </a: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Hacking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Hacking/Cracking</a:t>
            </a:r>
          </a:p>
          <a:p>
            <a:r>
              <a:rPr lang="en-US" dirty="0" smtClean="0"/>
              <a:t>Penetration Testing</a:t>
            </a:r>
          </a:p>
          <a:p>
            <a:r>
              <a:rPr lang="en-US" dirty="0" smtClean="0"/>
              <a:t>Script </a:t>
            </a:r>
            <a:r>
              <a:rPr lang="en-US" dirty="0" err="1" smtClean="0"/>
              <a:t>kiddie</a:t>
            </a: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Know your enemy</a:t>
            </a:r>
          </a:p>
        </p:txBody>
      </p:sp>
      <p:sp>
        <p:nvSpPr>
          <p:cNvPr id="1034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Penetration testing allows you to simulate an </a:t>
            </a:r>
            <a:r>
              <a:rPr lang="en-US" dirty="0" smtClean="0"/>
              <a:t>attack</a:t>
            </a:r>
          </a:p>
          <a:p>
            <a:pPr lvl="1"/>
            <a:r>
              <a:rPr lang="en-US" dirty="0" smtClean="0"/>
              <a:t>Vulnerability scanning tools</a:t>
            </a:r>
            <a:endParaRPr lang="en-US" dirty="0"/>
          </a:p>
          <a:p>
            <a:r>
              <a:rPr lang="en-US" dirty="0"/>
              <a:t>Get permission from senior management in writing</a:t>
            </a:r>
          </a:p>
          <a:p>
            <a:r>
              <a:rPr lang="en-US" dirty="0"/>
              <a:t>The more thorough you are, the more likely you will cause an impact to production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Some types of attacks</a:t>
            </a:r>
          </a:p>
        </p:txBody>
      </p:sp>
      <p:sp>
        <p:nvSpPr>
          <p:cNvPr id="10445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OS </a:t>
            </a:r>
            <a:r>
              <a:rPr lang="en-US" dirty="0" smtClean="0"/>
              <a:t>fingerprinting</a:t>
            </a:r>
          </a:p>
          <a:p>
            <a:pPr lvl="1"/>
            <a:r>
              <a:rPr lang="en-US" dirty="0" err="1" smtClean="0"/>
              <a:t>nmap</a:t>
            </a:r>
            <a:endParaRPr lang="en-US" dirty="0"/>
          </a:p>
          <a:p>
            <a:r>
              <a:rPr lang="en-US" dirty="0"/>
              <a:t>Network </a:t>
            </a:r>
            <a:r>
              <a:rPr lang="en-US" dirty="0" smtClean="0"/>
              <a:t>sniffing</a:t>
            </a:r>
          </a:p>
          <a:p>
            <a:pPr lvl="1"/>
            <a:r>
              <a:rPr lang="en-US" dirty="0" err="1" smtClean="0"/>
              <a:t>Wireshark</a:t>
            </a:r>
            <a:endParaRPr lang="en-US" dirty="0"/>
          </a:p>
          <a:p>
            <a:r>
              <a:rPr lang="en-US" dirty="0"/>
              <a:t>Session hijacking</a:t>
            </a:r>
          </a:p>
          <a:p>
            <a:r>
              <a:rPr lang="en-US" dirty="0"/>
              <a:t>Password </a:t>
            </a:r>
            <a:r>
              <a:rPr lang="en-US" dirty="0" smtClean="0"/>
              <a:t>cracking</a:t>
            </a:r>
          </a:p>
          <a:p>
            <a:pPr lvl="1"/>
            <a:r>
              <a:rPr lang="en-US" dirty="0" smtClean="0"/>
              <a:t>John the ripper</a:t>
            </a:r>
            <a:endParaRPr lang="en-US" dirty="0"/>
          </a:p>
          <a:p>
            <a:r>
              <a:rPr lang="en-US" dirty="0" smtClean="0"/>
              <a:t>Backdoors</a:t>
            </a:r>
          </a:p>
          <a:p>
            <a:pPr lvl="1"/>
            <a:r>
              <a:rPr lang="en-US" dirty="0" smtClean="0"/>
              <a:t>Back orifice, </a:t>
            </a:r>
            <a:r>
              <a:rPr lang="en-US" dirty="0" err="1" smtClean="0"/>
              <a:t>NetBus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Slamming and Cramming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Slamming – changing service provider without consent</a:t>
            </a:r>
          </a:p>
          <a:p>
            <a:r>
              <a:rPr lang="en-US" dirty="0" smtClean="0"/>
              <a:t>Cramming – adding on charges</a:t>
            </a:r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838200"/>
          </a:xfrm>
        </p:spPr>
        <p:txBody>
          <a:bodyPr/>
          <a:lstStyle/>
          <a:p>
            <a:r>
              <a:rPr lang="en-US" dirty="0" smtClean="0"/>
              <a:t>Vulnerability scan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922837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Identify hosts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Identify active/vulnerable ports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Identify applications, grab banners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Identify OS (patch level too)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Identify vulnerabilities of OS and apps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Find </a:t>
            </a:r>
            <a:r>
              <a:rPr lang="en-US" dirty="0" err="1" smtClean="0"/>
              <a:t>misconfiguration</a:t>
            </a:r>
            <a:r>
              <a:rPr lang="en-US" dirty="0" smtClean="0"/>
              <a:t>(s)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Test for compliance with security policy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Determine route/severity  for penetration test</a:t>
            </a:r>
          </a:p>
          <a:p>
            <a:pPr marL="825246" lvl="1" indent="-514350"/>
            <a:r>
              <a:rPr lang="en-US" dirty="0" smtClean="0"/>
              <a:t>Get out of jail free card</a:t>
            </a:r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Enumeration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Personnel issues</a:t>
            </a:r>
          </a:p>
        </p:txBody>
      </p:sp>
      <p:sp>
        <p:nvSpPr>
          <p:cNvPr id="983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Separation of duties</a:t>
            </a:r>
          </a:p>
          <a:p>
            <a:r>
              <a:rPr lang="en-US"/>
              <a:t>Job rotation</a:t>
            </a:r>
          </a:p>
          <a:p>
            <a:r>
              <a:rPr lang="en-US"/>
              <a:t>Least privilege</a:t>
            </a:r>
          </a:p>
          <a:p>
            <a:r>
              <a:rPr lang="en-US"/>
              <a:t>Mandatory vacations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Enumeration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Information gathering phase</a:t>
            </a:r>
          </a:p>
          <a:p>
            <a:r>
              <a:rPr lang="en-US"/>
              <a:t>Figure out the infrastructure</a:t>
            </a:r>
          </a:p>
          <a:p>
            <a:r>
              <a:rPr lang="en-US"/>
              <a:t> Google, properly leveraged, has more intrusion potential than any hacking tool – Adrian Lamo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Enumeration Tools</a:t>
            </a:r>
          </a:p>
        </p:txBody>
      </p:sp>
      <p:sp>
        <p:nvSpPr>
          <p:cNvPr id="1075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WHOIS  - www.dnsstuff.com</a:t>
            </a:r>
          </a:p>
          <a:p>
            <a:r>
              <a:rPr lang="en-US" dirty="0"/>
              <a:t>Port scanners (</a:t>
            </a:r>
            <a:r>
              <a:rPr lang="en-US" dirty="0" err="1"/>
              <a:t>Nmap</a:t>
            </a:r>
            <a:r>
              <a:rPr lang="en-US" dirty="0"/>
              <a:t>, etc…)</a:t>
            </a:r>
          </a:p>
          <a:p>
            <a:r>
              <a:rPr lang="en-US" dirty="0"/>
              <a:t>Web searches – What public information is </a:t>
            </a:r>
            <a:r>
              <a:rPr lang="en-US" dirty="0" smtClean="0"/>
              <a:t>available</a:t>
            </a:r>
          </a:p>
          <a:p>
            <a:r>
              <a:rPr lang="en-US" dirty="0" smtClean="0"/>
              <a:t>War dialing</a:t>
            </a:r>
            <a:endParaRPr 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Google Hacking - Keywords</a:t>
            </a:r>
          </a:p>
        </p:txBody>
      </p:sp>
      <p:sp>
        <p:nvSpPr>
          <p:cNvPr id="1085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Site: </a:t>
            </a:r>
          </a:p>
          <a:p>
            <a:r>
              <a:rPr lang="en-US" dirty="0" err="1"/>
              <a:t>Inurl</a:t>
            </a:r>
            <a:r>
              <a:rPr lang="en-US" dirty="0"/>
              <a:t>:</a:t>
            </a:r>
          </a:p>
          <a:p>
            <a:r>
              <a:rPr lang="en-US" dirty="0" err="1"/>
              <a:t>Numrange</a:t>
            </a:r>
            <a:r>
              <a:rPr lang="en-US" dirty="0"/>
              <a:t>:</a:t>
            </a:r>
          </a:p>
          <a:p>
            <a:r>
              <a:rPr lang="en-US" dirty="0"/>
              <a:t>Link: - All sites linked to a given </a:t>
            </a:r>
            <a:r>
              <a:rPr lang="en-US" dirty="0" smtClean="0"/>
              <a:t>site</a:t>
            </a:r>
          </a:p>
          <a:p>
            <a:endParaRPr lang="en-US" dirty="0" smtClean="0"/>
          </a:p>
          <a:p>
            <a:r>
              <a:rPr lang="en-US" dirty="0" smtClean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www.sans.org/mentor/GoogleCheatSheet.pdf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Google hacking - Groups</a:t>
            </a:r>
          </a:p>
        </p:txBody>
      </p:sp>
      <p:sp>
        <p:nvSpPr>
          <p:cNvPr id="1095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Search via email address</a:t>
            </a:r>
          </a:p>
          <a:p>
            <a:r>
              <a:rPr lang="en-US"/>
              <a:t>Keyword insubject:</a:t>
            </a:r>
          </a:p>
          <a:p>
            <a:r>
              <a:rPr lang="en-US"/>
              <a:t>Keyword author: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Google hacking - Notes</a:t>
            </a:r>
          </a:p>
        </p:txBody>
      </p:sp>
      <p:sp>
        <p:nvSpPr>
          <p:cNvPr id="1105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Documents may be cached long after they are removed from the web</a:t>
            </a:r>
          </a:p>
          <a:p>
            <a:r>
              <a:rPr lang="en-US"/>
              <a:t>Non-linked web pages are available</a:t>
            </a:r>
          </a:p>
          <a:p>
            <a:r>
              <a:rPr lang="en-US"/>
              <a:t>System profiling is also possible – i.e. “server at”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More enumeration tools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hlinkClick r:id="rId2"/>
              </a:rPr>
              <a:t>www.netcraft.com</a:t>
            </a:r>
            <a:endParaRPr lang="en-US"/>
          </a:p>
          <a:p>
            <a:r>
              <a:rPr lang="en-US">
                <a:hlinkClick r:id="rId3"/>
              </a:rPr>
              <a:t>http://ws.arin.net/whois</a:t>
            </a:r>
            <a:endParaRPr lang="en-US"/>
          </a:p>
          <a:p>
            <a:r>
              <a:rPr lang="en-US">
                <a:hlinkClick r:id="rId4"/>
              </a:rPr>
              <a:t>http://web-sniffer.net</a:t>
            </a:r>
            <a:endParaRPr lang="en-US"/>
          </a:p>
          <a:p>
            <a:endParaRPr lang="en-US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Penetration test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Discovery - footprint/reconnaissance)</a:t>
            </a:r>
          </a:p>
          <a:p>
            <a:r>
              <a:rPr lang="en-US" dirty="0" smtClean="0"/>
              <a:t>Enumeration – port scans, etc</a:t>
            </a:r>
          </a:p>
          <a:p>
            <a:r>
              <a:rPr lang="en-US" dirty="0" smtClean="0"/>
              <a:t>Vulnerability mapping</a:t>
            </a:r>
          </a:p>
          <a:p>
            <a:r>
              <a:rPr lang="en-US" dirty="0" smtClean="0"/>
              <a:t>Exploitation</a:t>
            </a:r>
          </a:p>
          <a:p>
            <a:r>
              <a:rPr lang="en-US" dirty="0" smtClean="0"/>
              <a:t>Report to Management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Zero knowledge</a:t>
            </a:r>
          </a:p>
          <a:p>
            <a:pPr>
              <a:buNone/>
            </a:pPr>
            <a:r>
              <a:rPr lang="en-US" dirty="0" smtClean="0"/>
              <a:t>Partial knowledge</a:t>
            </a:r>
          </a:p>
          <a:p>
            <a:pPr>
              <a:buNone/>
            </a:pPr>
            <a:r>
              <a:rPr lang="en-US" dirty="0" smtClean="0"/>
              <a:t>Full knowledge</a:t>
            </a:r>
            <a:endParaRPr lang="en-US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Penetration test (cont)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External</a:t>
            </a:r>
          </a:p>
          <a:p>
            <a:r>
              <a:rPr lang="en-US" dirty="0" smtClean="0"/>
              <a:t>Internal</a:t>
            </a:r>
          </a:p>
          <a:p>
            <a:endParaRPr lang="en-US" dirty="0" smtClean="0"/>
          </a:p>
          <a:p>
            <a:r>
              <a:rPr lang="en-US" dirty="0" smtClean="0"/>
              <a:t>Blind test – public knowledge, staff aware of test</a:t>
            </a:r>
          </a:p>
          <a:p>
            <a:r>
              <a:rPr lang="en-US" dirty="0" smtClean="0"/>
              <a:t>Double Blind test – security staff unaware</a:t>
            </a:r>
          </a:p>
          <a:p>
            <a:r>
              <a:rPr lang="en-US" dirty="0" smtClean="0"/>
              <a:t>Targeted test – specific area of interest</a:t>
            </a:r>
          </a:p>
          <a:p>
            <a:pPr lvl="1"/>
            <a:r>
              <a:rPr lang="en-US" dirty="0" smtClean="0"/>
              <a:t>Consultants, weak link, etc.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What to look for in operations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Unusual or unexplained occurrences</a:t>
            </a:r>
          </a:p>
          <a:p>
            <a:r>
              <a:rPr lang="en-US"/>
              <a:t>Deviations from standards</a:t>
            </a:r>
          </a:p>
          <a:p>
            <a:r>
              <a:rPr lang="en-US"/>
              <a:t>Unusual network traffic</a:t>
            </a:r>
          </a:p>
          <a:p>
            <a:r>
              <a:rPr lang="en-US"/>
              <a:t>Unexpected rebooting/IPL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Postmortem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results for remediation</a:t>
            </a:r>
          </a:p>
          <a:p>
            <a:r>
              <a:rPr lang="en-US" dirty="0" smtClean="0"/>
              <a:t>Make sure remediation actually fixes problem</a:t>
            </a:r>
          </a:p>
          <a:p>
            <a:pPr lvl="1"/>
            <a:r>
              <a:rPr lang="en-US" dirty="0" smtClean="0"/>
              <a:t>RA/cost effective</a:t>
            </a:r>
          </a:p>
          <a:p>
            <a:r>
              <a:rPr lang="en-US" dirty="0" smtClean="0"/>
              <a:t>Test again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Security vs. Network personnel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Security admin should be in a different department</a:t>
            </a:r>
          </a:p>
          <a:p>
            <a:pPr lvl="1"/>
            <a:r>
              <a:rPr lang="en-US" dirty="0" smtClean="0"/>
              <a:t>Conflict of interest</a:t>
            </a:r>
          </a:p>
          <a:p>
            <a:r>
              <a:rPr lang="en-US" dirty="0" smtClean="0"/>
              <a:t>Roles</a:t>
            </a:r>
          </a:p>
          <a:p>
            <a:pPr lvl="1"/>
            <a:r>
              <a:rPr lang="en-US" dirty="0" smtClean="0"/>
              <a:t>Security devices/software</a:t>
            </a:r>
          </a:p>
          <a:p>
            <a:pPr lvl="1"/>
            <a:r>
              <a:rPr lang="en-US" dirty="0" smtClean="0"/>
              <a:t>Assessments</a:t>
            </a:r>
          </a:p>
          <a:p>
            <a:pPr lvl="1"/>
            <a:r>
              <a:rPr lang="en-US" dirty="0" smtClean="0"/>
              <a:t>New accounts</a:t>
            </a:r>
          </a:p>
          <a:p>
            <a:pPr lvl="1"/>
            <a:r>
              <a:rPr lang="en-US" dirty="0" smtClean="0"/>
              <a:t>Audit logs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In-Class work</a:t>
            </a:r>
          </a:p>
        </p:txBody>
      </p:sp>
      <p:sp>
        <p:nvSpPr>
          <p:cNvPr id="1126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Use the tools on Stevenson</a:t>
            </a:r>
          </a:p>
          <a:p>
            <a:r>
              <a:rPr lang="en-US"/>
              <a:t>Who is the contact for Stevenson’s web site?</a:t>
            </a:r>
          </a:p>
          <a:p>
            <a:r>
              <a:rPr lang="en-US"/>
              <a:t>What IP addresses do they own?</a:t>
            </a:r>
          </a:p>
          <a:p>
            <a:r>
              <a:rPr lang="en-US"/>
              <a:t>What kind of systems are they running?</a:t>
            </a:r>
          </a:p>
          <a:p>
            <a:r>
              <a:rPr lang="en-US"/>
              <a:t>What is Stevenson’s DNS server called?</a:t>
            </a:r>
          </a:p>
          <a:p>
            <a:r>
              <a:rPr lang="en-US"/>
              <a:t>What kind of technical information about stevenson can be found in google groups?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Accountability</a:t>
            </a:r>
          </a:p>
        </p:txBody>
      </p:sp>
      <p:sp>
        <p:nvSpPr>
          <p:cNvPr id="993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Achieved through auditing</a:t>
            </a:r>
          </a:p>
          <a:p>
            <a:r>
              <a:rPr lang="en-US"/>
              <a:t>Look for failure first</a:t>
            </a:r>
          </a:p>
          <a:p>
            <a:r>
              <a:rPr lang="en-US"/>
              <a:t>Also look for success</a:t>
            </a:r>
          </a:p>
          <a:p>
            <a:r>
              <a:rPr lang="en-US"/>
              <a:t>Logs that are not reviewed might as well not be captured</a:t>
            </a:r>
          </a:p>
          <a:p>
            <a:r>
              <a:rPr lang="en-US"/>
              <a:t>Clipping levels are your baseline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Operations (department)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Operations security – reduce damage, limit opportunity for misuse</a:t>
            </a:r>
          </a:p>
          <a:p>
            <a:r>
              <a:rPr lang="en-US" dirty="0" smtClean="0"/>
              <a:t>Keep network running smoothly</a:t>
            </a:r>
          </a:p>
          <a:p>
            <a:r>
              <a:rPr lang="en-US" dirty="0" smtClean="0"/>
              <a:t>Prevent reoccurring problems </a:t>
            </a:r>
          </a:p>
          <a:p>
            <a:pPr lvl="1"/>
            <a:r>
              <a:rPr lang="en-US" dirty="0" smtClean="0"/>
              <a:t>Root cause analysis</a:t>
            </a:r>
          </a:p>
          <a:p>
            <a:pPr lvl="1"/>
            <a:r>
              <a:rPr lang="en-US" dirty="0" smtClean="0"/>
              <a:t>Unscheduled Initial Program Loads (IPL)</a:t>
            </a:r>
          </a:p>
          <a:p>
            <a:r>
              <a:rPr lang="en-US" dirty="0" smtClean="0"/>
              <a:t>Central monitoring systems</a:t>
            </a:r>
          </a:p>
          <a:p>
            <a:r>
              <a:rPr lang="en-US" dirty="0" smtClean="0"/>
              <a:t>Event management solutions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Asset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Inventory hardware and software</a:t>
            </a:r>
          </a:p>
          <a:p>
            <a:r>
              <a:rPr lang="en-US" dirty="0" smtClean="0"/>
              <a:t>Asset tags</a:t>
            </a:r>
          </a:p>
          <a:p>
            <a:r>
              <a:rPr lang="en-US" dirty="0" smtClean="0"/>
              <a:t>Versions of software</a:t>
            </a:r>
          </a:p>
          <a:p>
            <a:r>
              <a:rPr lang="en-US" dirty="0" smtClean="0"/>
              <a:t>Firmware revisions</a:t>
            </a:r>
          </a:p>
          <a:p>
            <a:r>
              <a:rPr lang="en-US" dirty="0" smtClean="0"/>
              <a:t>Automated solutions</a:t>
            </a:r>
          </a:p>
          <a:p>
            <a:pPr lvl="1"/>
            <a:r>
              <a:rPr lang="en-US" dirty="0" smtClean="0"/>
              <a:t>Altiris</a:t>
            </a:r>
          </a:p>
          <a:p>
            <a:pPr lvl="1"/>
            <a:r>
              <a:rPr lang="en-US" dirty="0" smtClean="0"/>
              <a:t>Tivoli asset management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Configuration management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Should be addressed in a policy</a:t>
            </a:r>
          </a:p>
          <a:p>
            <a:r>
              <a:rPr lang="en-US" dirty="0"/>
              <a:t>Provides a record for rollback is anything goes wrong</a:t>
            </a:r>
          </a:p>
          <a:p>
            <a:r>
              <a:rPr lang="en-US" dirty="0"/>
              <a:t>Provides a check against safeguards being removed</a:t>
            </a:r>
          </a:p>
          <a:p>
            <a:r>
              <a:rPr lang="en-US" dirty="0"/>
              <a:t>Only works if everyone follows the </a:t>
            </a:r>
            <a:r>
              <a:rPr lang="en-US" dirty="0" smtClean="0"/>
              <a:t>procedure</a:t>
            </a:r>
          </a:p>
          <a:p>
            <a:r>
              <a:rPr lang="en-US" dirty="0" smtClean="0"/>
              <a:t>Software:</a:t>
            </a:r>
          </a:p>
          <a:p>
            <a:pPr lvl="1"/>
            <a:r>
              <a:rPr lang="en-US" dirty="0" smtClean="0"/>
              <a:t>Tripwire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Recovery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System reboot – controlled</a:t>
            </a:r>
          </a:p>
          <a:p>
            <a:r>
              <a:rPr lang="en-US" dirty="0" smtClean="0"/>
              <a:t>Emergency system restart – uncontrolled failure</a:t>
            </a:r>
          </a:p>
          <a:p>
            <a:r>
              <a:rPr lang="en-US" dirty="0" smtClean="0"/>
              <a:t>System cold start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luxe">
  <a:themeElements>
    <a:clrScheme name="Deluxe">
      <a:dk1>
        <a:sysClr val="windowText" lastClr="000000"/>
      </a:dk1>
      <a:lt1>
        <a:sysClr val="window" lastClr="FFFFFF"/>
      </a:lt1>
      <a:dk2>
        <a:srgbClr val="30356E"/>
      </a:dk2>
      <a:lt2>
        <a:srgbClr val="FFF9E5"/>
      </a:lt2>
      <a:accent1>
        <a:srgbClr val="CC4757"/>
      </a:accent1>
      <a:accent2>
        <a:srgbClr val="FF6F61"/>
      </a:accent2>
      <a:accent3>
        <a:srgbClr val="FF953E"/>
      </a:accent3>
      <a:accent4>
        <a:srgbClr val="F8BD52"/>
      </a:accent4>
      <a:accent5>
        <a:srgbClr val="46A6BD"/>
      </a:accent5>
      <a:accent6>
        <a:srgbClr val="5488BC"/>
      </a:accent6>
      <a:hlink>
        <a:srgbClr val="FA7D7A"/>
      </a:hlink>
      <a:folHlink>
        <a:srgbClr val="FFCF3E"/>
      </a:folHlink>
    </a:clrScheme>
    <a:fontScheme name="Deluxe">
      <a:majorFont>
        <a:latin typeface="Corbel"/>
        <a:ea typeface=""/>
        <a:cs typeface=""/>
        <a:font script="Jpan" typeface="HGｺﾞｼｯｸM"/>
        <a:font script="Hang" typeface="HY엽서L"/>
        <a:font script="Hans" typeface="华文新魏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新魏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Deluxe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280000"/>
              </a:schemeClr>
            </a:gs>
            <a:gs pos="14000">
              <a:schemeClr val="phClr">
                <a:tint val="37000"/>
                <a:satMod val="250000"/>
              </a:schemeClr>
            </a:gs>
            <a:gs pos="45000">
              <a:schemeClr val="phClr">
                <a:tint val="53000"/>
                <a:satMod val="220000"/>
              </a:schemeClr>
            </a:gs>
            <a:gs pos="65000">
              <a:schemeClr val="phClr">
                <a:tint val="53000"/>
                <a:satMod val="220000"/>
              </a:schemeClr>
            </a:gs>
            <a:gs pos="86000">
              <a:schemeClr val="phClr">
                <a:tint val="42000"/>
                <a:satMod val="240000"/>
              </a:schemeClr>
            </a:gs>
            <a:gs pos="100000">
              <a:schemeClr val="phClr">
                <a:tint val="20000"/>
                <a:satMod val="23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0000">
              <a:schemeClr val="phClr">
                <a:satMod val="150000"/>
              </a:schemeClr>
            </a:gs>
            <a:gs pos="100000">
              <a:schemeClr val="phClr">
                <a:tint val="75000"/>
                <a:satMod val="200000"/>
              </a:schemeClr>
            </a:gs>
          </a:gsLst>
          <a:lin ang="16200000" scaled="1"/>
        </a:gradFill>
      </a:fillStyleLst>
      <a:lnStyleLst>
        <a:ln w="9525" cap="flat" cmpd="sng" algn="ctr">
          <a:solidFill>
            <a:schemeClr val="phClr">
              <a:satMod val="14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prstMaterial="powder">
            <a:bevelT w="152400"/>
            <a:contourClr>
              <a:schemeClr val="phClr"/>
            </a:contourClr>
          </a:sp3d>
        </a:effectStyle>
        <a:effectStyle>
          <a:effectLst>
            <a:reflection blurRad="12700" stA="26000" endPos="28000" dist="38100" dir="5400000" sy="-100000"/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prstMaterial="powder">
            <a:bevelT w="190500" h="1016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3000"/>
                <a:satMod val="1550000"/>
              </a:schemeClr>
            </a:gs>
            <a:gs pos="1000">
              <a:schemeClr val="phClr">
                <a:tint val="48000"/>
                <a:satMod val="1550000"/>
              </a:schemeClr>
            </a:gs>
            <a:gs pos="90000">
              <a:schemeClr val="phClr">
                <a:shade val="18000"/>
                <a:satMod val="275000"/>
              </a:schemeClr>
            </a:gs>
          </a:gsLst>
          <a:path path="circle">
            <a:fillToRect r="210000" b="300000"/>
          </a:path>
        </a:gradFill>
        <a:gradFill rotWithShape="1">
          <a:gsLst>
            <a:gs pos="5000">
              <a:schemeClr val="phClr">
                <a:tint val="38000"/>
                <a:satMod val="1800000"/>
              </a:schemeClr>
            </a:gs>
            <a:gs pos="5000">
              <a:schemeClr val="phClr">
                <a:tint val="40000"/>
                <a:satMod val="1800000"/>
              </a:schemeClr>
            </a:gs>
            <a:gs pos="90000">
              <a:schemeClr val="phClr">
                <a:shade val="18000"/>
                <a:satMod val="275000"/>
              </a:schemeClr>
            </a:gs>
          </a:gsLst>
          <a:path path="circle">
            <a:fillToRect l="20000" t="30000" r="135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Deluxe</Template>
  <TotalTime>1207</TotalTime>
  <Words>982</Words>
  <Application>Microsoft Office PowerPoint</Application>
  <PresentationFormat>On-screen Show (4:3)</PresentationFormat>
  <Paragraphs>263</Paragraphs>
  <Slides>41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2" baseType="lpstr">
      <vt:lpstr>Deluxe</vt:lpstr>
      <vt:lpstr>Operations Security</vt:lpstr>
      <vt:lpstr>What is operations security about?</vt:lpstr>
      <vt:lpstr>Personnel issues</vt:lpstr>
      <vt:lpstr>Security vs. Network personnel</vt:lpstr>
      <vt:lpstr>Accountability</vt:lpstr>
      <vt:lpstr>Operations (department)</vt:lpstr>
      <vt:lpstr>Asset Management</vt:lpstr>
      <vt:lpstr>Configuration management</vt:lpstr>
      <vt:lpstr>Recovery</vt:lpstr>
      <vt:lpstr>Secure system operation</vt:lpstr>
      <vt:lpstr>Input / Output control</vt:lpstr>
      <vt:lpstr>System hardening</vt:lpstr>
      <vt:lpstr>Remote Administration</vt:lpstr>
      <vt:lpstr>Change control</vt:lpstr>
      <vt:lpstr>Document Change Control</vt:lpstr>
      <vt:lpstr>Media</vt:lpstr>
      <vt:lpstr>Data leakage</vt:lpstr>
      <vt:lpstr>Dealing with failures</vt:lpstr>
      <vt:lpstr>RAID</vt:lpstr>
      <vt:lpstr>Other drive technologies</vt:lpstr>
      <vt:lpstr>Server technologies </vt:lpstr>
      <vt:lpstr>Mainframes</vt:lpstr>
      <vt:lpstr>Email</vt:lpstr>
      <vt:lpstr>Hacking</vt:lpstr>
      <vt:lpstr>Know your enemy</vt:lpstr>
      <vt:lpstr>Some types of attacks</vt:lpstr>
      <vt:lpstr>Slamming and Cramming</vt:lpstr>
      <vt:lpstr>Vulnerability scan</vt:lpstr>
      <vt:lpstr>Enumeration</vt:lpstr>
      <vt:lpstr>Enumeration</vt:lpstr>
      <vt:lpstr>Enumeration Tools</vt:lpstr>
      <vt:lpstr>Google Hacking - Keywords</vt:lpstr>
      <vt:lpstr>Google hacking - Groups</vt:lpstr>
      <vt:lpstr>Google hacking - Notes</vt:lpstr>
      <vt:lpstr>More enumeration tools</vt:lpstr>
      <vt:lpstr>Penetration test</vt:lpstr>
      <vt:lpstr>Penetration test (cont)</vt:lpstr>
      <vt:lpstr>What to look for in operations</vt:lpstr>
      <vt:lpstr>Postmortem</vt:lpstr>
      <vt:lpstr>Slide 40</vt:lpstr>
      <vt:lpstr>In-Class work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Operations Security</dc:title>
  <dc:creator>TJ O'Grady</dc:creator>
  <cp:lastModifiedBy>cary.barker</cp:lastModifiedBy>
  <cp:revision>53</cp:revision>
  <cp:lastPrinted>1601-01-01T00:00:00Z</cp:lastPrinted>
  <dcterms:created xsi:type="dcterms:W3CDTF">2007-01-29T10:57:59Z</dcterms:created>
  <dcterms:modified xsi:type="dcterms:W3CDTF">2010-04-21T13:22:44Z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6</vt:i4>
  </property>
</Properties>
</file>