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96" r:id="rId3"/>
    <p:sldId id="257" r:id="rId4"/>
    <p:sldId id="260" r:id="rId5"/>
    <p:sldId id="259" r:id="rId6"/>
    <p:sldId id="258" r:id="rId7"/>
    <p:sldId id="281" r:id="rId8"/>
    <p:sldId id="280" r:id="rId9"/>
    <p:sldId id="282" r:id="rId10"/>
    <p:sldId id="283" r:id="rId11"/>
    <p:sldId id="284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85" r:id="rId22"/>
    <p:sldId id="270" r:id="rId23"/>
    <p:sldId id="289" r:id="rId24"/>
    <p:sldId id="290" r:id="rId25"/>
    <p:sldId id="271" r:id="rId26"/>
    <p:sldId id="272" r:id="rId27"/>
    <p:sldId id="286" r:id="rId28"/>
    <p:sldId id="287" r:id="rId29"/>
    <p:sldId id="288" r:id="rId30"/>
    <p:sldId id="273" r:id="rId31"/>
    <p:sldId id="274" r:id="rId32"/>
    <p:sldId id="278" r:id="rId33"/>
    <p:sldId id="291" r:id="rId34"/>
    <p:sldId id="295" r:id="rId35"/>
    <p:sldId id="275" r:id="rId36"/>
    <p:sldId id="276" r:id="rId37"/>
    <p:sldId id="277" r:id="rId38"/>
    <p:sldId id="294" r:id="rId39"/>
    <p:sldId id="293" r:id="rId40"/>
    <p:sldId id="292" r:id="rId4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92" autoAdjust="0"/>
  </p:normalViewPr>
  <p:slideViewPr>
    <p:cSldViewPr>
      <p:cViewPr varScale="1">
        <p:scale>
          <a:sx n="73" d="100"/>
          <a:sy n="73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39006-BCED-4CE5-8A4B-BC29827DAC33}" type="doc">
      <dgm:prSet loTypeId="urn:microsoft.com/office/officeart/2005/8/layout/cycle2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69107D-71F9-4991-A121-E7682096F307}">
      <dgm:prSet phldrT="[Text]"/>
      <dgm:spPr/>
      <dgm:t>
        <a:bodyPr/>
        <a:lstStyle/>
        <a:p>
          <a:r>
            <a:rPr lang="en-US" dirty="0" smtClean="0"/>
            <a:t>Plan and Organize</a:t>
          </a:r>
          <a:endParaRPr lang="en-US" dirty="0"/>
        </a:p>
      </dgm:t>
    </dgm:pt>
    <dgm:pt modelId="{1A9142BB-A7BD-4D6B-8561-56DDB1687985}" type="parTrans" cxnId="{F4F820DB-B730-4E6D-8020-2D31B756CCAC}">
      <dgm:prSet/>
      <dgm:spPr/>
      <dgm:t>
        <a:bodyPr/>
        <a:lstStyle/>
        <a:p>
          <a:endParaRPr lang="en-US"/>
        </a:p>
      </dgm:t>
    </dgm:pt>
    <dgm:pt modelId="{00C6FA94-D57F-4D7A-A075-87ACED52DA76}" type="sibTrans" cxnId="{F4F820DB-B730-4E6D-8020-2D31B756CCAC}">
      <dgm:prSet/>
      <dgm:spPr/>
      <dgm:t>
        <a:bodyPr/>
        <a:lstStyle/>
        <a:p>
          <a:endParaRPr lang="en-US"/>
        </a:p>
      </dgm:t>
    </dgm:pt>
    <dgm:pt modelId="{3E509ACA-1307-43B2-8EC7-F23D624F3009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CB4EE5A0-AF8D-4E61-8D34-9DB4BE10CDD4}" type="parTrans" cxnId="{6C4AD93B-A30B-4F24-9BAC-B7B11913C2FE}">
      <dgm:prSet/>
      <dgm:spPr/>
      <dgm:t>
        <a:bodyPr/>
        <a:lstStyle/>
        <a:p>
          <a:endParaRPr lang="en-US"/>
        </a:p>
      </dgm:t>
    </dgm:pt>
    <dgm:pt modelId="{3FFE1687-FBAF-4D49-B227-ED008BFAC5A7}" type="sibTrans" cxnId="{6C4AD93B-A30B-4F24-9BAC-B7B11913C2FE}">
      <dgm:prSet/>
      <dgm:spPr/>
      <dgm:t>
        <a:bodyPr/>
        <a:lstStyle/>
        <a:p>
          <a:endParaRPr lang="en-US"/>
        </a:p>
      </dgm:t>
    </dgm:pt>
    <dgm:pt modelId="{E7675D07-1876-4672-869F-1CE9D59AC51A}">
      <dgm:prSet phldrT="[Text]"/>
      <dgm:spPr/>
      <dgm:t>
        <a:bodyPr/>
        <a:lstStyle/>
        <a:p>
          <a:r>
            <a:rPr lang="en-US" dirty="0" smtClean="0"/>
            <a:t>Operate and Maintain</a:t>
          </a:r>
          <a:endParaRPr lang="en-US" dirty="0"/>
        </a:p>
      </dgm:t>
    </dgm:pt>
    <dgm:pt modelId="{70C60E18-260D-41FC-89D9-A2F7FD3BD334}" type="parTrans" cxnId="{A8EC9112-C578-4F3A-B2CC-9C30642E7B6B}">
      <dgm:prSet/>
      <dgm:spPr/>
      <dgm:t>
        <a:bodyPr/>
        <a:lstStyle/>
        <a:p>
          <a:endParaRPr lang="en-US"/>
        </a:p>
      </dgm:t>
    </dgm:pt>
    <dgm:pt modelId="{98B76627-2541-4B67-9BBB-DF942CF133A7}" type="sibTrans" cxnId="{A8EC9112-C578-4F3A-B2CC-9C30642E7B6B}">
      <dgm:prSet/>
      <dgm:spPr/>
      <dgm:t>
        <a:bodyPr/>
        <a:lstStyle/>
        <a:p>
          <a:endParaRPr lang="en-US"/>
        </a:p>
      </dgm:t>
    </dgm:pt>
    <dgm:pt modelId="{329B99C6-3F93-46EF-88D2-E35474B0C7EF}">
      <dgm:prSet phldrT="[Text]"/>
      <dgm:spPr/>
      <dgm:t>
        <a:bodyPr/>
        <a:lstStyle/>
        <a:p>
          <a:r>
            <a:rPr lang="en-US" dirty="0" smtClean="0"/>
            <a:t>Monitor and Evaluate</a:t>
          </a:r>
          <a:endParaRPr lang="en-US" dirty="0"/>
        </a:p>
      </dgm:t>
    </dgm:pt>
    <dgm:pt modelId="{630637A1-076C-4BDA-9974-4B4D6BAF0BDB}" type="parTrans" cxnId="{2FA1A317-E63A-4135-AD4D-3FFBDC00C17E}">
      <dgm:prSet/>
      <dgm:spPr/>
      <dgm:t>
        <a:bodyPr/>
        <a:lstStyle/>
        <a:p>
          <a:endParaRPr lang="en-US"/>
        </a:p>
      </dgm:t>
    </dgm:pt>
    <dgm:pt modelId="{1F9D1E1C-4216-4BD0-AA34-F93E126F40D3}" type="sibTrans" cxnId="{2FA1A317-E63A-4135-AD4D-3FFBDC00C17E}">
      <dgm:prSet/>
      <dgm:spPr/>
      <dgm:t>
        <a:bodyPr/>
        <a:lstStyle/>
        <a:p>
          <a:endParaRPr lang="en-US"/>
        </a:p>
      </dgm:t>
    </dgm:pt>
    <dgm:pt modelId="{9715A9B7-5B85-4C45-AAC4-5AFB650452D9}" type="pres">
      <dgm:prSet presAssocID="{10439006-BCED-4CE5-8A4B-BC29827DAC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53F6FF-6FB3-45B4-AC7B-737AE6ECAA47}" type="pres">
      <dgm:prSet presAssocID="{D969107D-71F9-4991-A121-E7682096F3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8918C-E450-4617-AE16-839E07391C0D}" type="pres">
      <dgm:prSet presAssocID="{00C6FA94-D57F-4D7A-A075-87ACED52DA7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BFFC90C-D6FE-4856-AB06-9DD7764038D8}" type="pres">
      <dgm:prSet presAssocID="{00C6FA94-D57F-4D7A-A075-87ACED52DA7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B222847-88DA-4B05-AFC9-FD40312C8CEE}" type="pres">
      <dgm:prSet presAssocID="{3E509ACA-1307-43B2-8EC7-F23D624F30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3400A-DB48-413F-87A7-698B8EB60BA1}" type="pres">
      <dgm:prSet presAssocID="{3FFE1687-FBAF-4D49-B227-ED008BFAC5A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C6FE6C3-D605-42D4-BD9D-5FB2A513DBF1}" type="pres">
      <dgm:prSet presAssocID="{3FFE1687-FBAF-4D49-B227-ED008BFAC5A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89291F6-78BC-45BD-8D50-1BCA5A13F35B}" type="pres">
      <dgm:prSet presAssocID="{E7675D07-1876-4672-869F-1CE9D59AC5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F0CF0-03C2-4097-8682-AF79D4F1A026}" type="pres">
      <dgm:prSet presAssocID="{98B76627-2541-4B67-9BBB-DF942CF133A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7384B7F-6C26-4173-8921-B234CEB29701}" type="pres">
      <dgm:prSet presAssocID="{98B76627-2541-4B67-9BBB-DF942CF133A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8F080B2-9601-4CF1-B5D5-C7BC741A32EF}" type="pres">
      <dgm:prSet presAssocID="{329B99C6-3F93-46EF-88D2-E35474B0C7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6B328-B20B-4AAE-AB36-504DF56C7B64}" type="pres">
      <dgm:prSet presAssocID="{1F9D1E1C-4216-4BD0-AA34-F93E126F40D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29B1C17-88DD-42B1-BF09-F2E1E5B31D2B}" type="pres">
      <dgm:prSet presAssocID="{1F9D1E1C-4216-4BD0-AA34-F93E126F40D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C4AD93B-A30B-4F24-9BAC-B7B11913C2FE}" srcId="{10439006-BCED-4CE5-8A4B-BC29827DAC33}" destId="{3E509ACA-1307-43B2-8EC7-F23D624F3009}" srcOrd="1" destOrd="0" parTransId="{CB4EE5A0-AF8D-4E61-8D34-9DB4BE10CDD4}" sibTransId="{3FFE1687-FBAF-4D49-B227-ED008BFAC5A7}"/>
    <dgm:cxn modelId="{5425D3E8-631C-4CA3-9D0F-77C280DC9306}" type="presOf" srcId="{10439006-BCED-4CE5-8A4B-BC29827DAC33}" destId="{9715A9B7-5B85-4C45-AAC4-5AFB650452D9}" srcOrd="0" destOrd="0" presId="urn:microsoft.com/office/officeart/2005/8/layout/cycle2"/>
    <dgm:cxn modelId="{81F5AC36-A94D-4176-AD55-4575E459D1C3}" type="presOf" srcId="{D969107D-71F9-4991-A121-E7682096F307}" destId="{0253F6FF-6FB3-45B4-AC7B-737AE6ECAA47}" srcOrd="0" destOrd="0" presId="urn:microsoft.com/office/officeart/2005/8/layout/cycle2"/>
    <dgm:cxn modelId="{F4F820DB-B730-4E6D-8020-2D31B756CCAC}" srcId="{10439006-BCED-4CE5-8A4B-BC29827DAC33}" destId="{D969107D-71F9-4991-A121-E7682096F307}" srcOrd="0" destOrd="0" parTransId="{1A9142BB-A7BD-4D6B-8561-56DDB1687985}" sibTransId="{00C6FA94-D57F-4D7A-A075-87ACED52DA76}"/>
    <dgm:cxn modelId="{29A8983A-CF1C-45BD-B68E-3F593780326B}" type="presOf" srcId="{3FFE1687-FBAF-4D49-B227-ED008BFAC5A7}" destId="{9C6FE6C3-D605-42D4-BD9D-5FB2A513DBF1}" srcOrd="1" destOrd="0" presId="urn:microsoft.com/office/officeart/2005/8/layout/cycle2"/>
    <dgm:cxn modelId="{934FAEEE-F786-443D-BBB8-D19F2D53B94C}" type="presOf" srcId="{E7675D07-1876-4672-869F-1CE9D59AC51A}" destId="{289291F6-78BC-45BD-8D50-1BCA5A13F35B}" srcOrd="0" destOrd="0" presId="urn:microsoft.com/office/officeart/2005/8/layout/cycle2"/>
    <dgm:cxn modelId="{2FA1A317-E63A-4135-AD4D-3FFBDC00C17E}" srcId="{10439006-BCED-4CE5-8A4B-BC29827DAC33}" destId="{329B99C6-3F93-46EF-88D2-E35474B0C7EF}" srcOrd="3" destOrd="0" parTransId="{630637A1-076C-4BDA-9974-4B4D6BAF0BDB}" sibTransId="{1F9D1E1C-4216-4BD0-AA34-F93E126F40D3}"/>
    <dgm:cxn modelId="{1DF6B9F6-0D36-425E-8244-5308054BB8DA}" type="presOf" srcId="{3E509ACA-1307-43B2-8EC7-F23D624F3009}" destId="{8B222847-88DA-4B05-AFC9-FD40312C8CEE}" srcOrd="0" destOrd="0" presId="urn:microsoft.com/office/officeart/2005/8/layout/cycle2"/>
    <dgm:cxn modelId="{905A69AB-50FF-4211-8FAE-FA8F06E43849}" type="presOf" srcId="{1F9D1E1C-4216-4BD0-AA34-F93E126F40D3}" destId="{329B1C17-88DD-42B1-BF09-F2E1E5B31D2B}" srcOrd="1" destOrd="0" presId="urn:microsoft.com/office/officeart/2005/8/layout/cycle2"/>
    <dgm:cxn modelId="{9E78148D-1DC4-472E-A398-0213CDAAE4FF}" type="presOf" srcId="{00C6FA94-D57F-4D7A-A075-87ACED52DA76}" destId="{2BFFC90C-D6FE-4856-AB06-9DD7764038D8}" srcOrd="1" destOrd="0" presId="urn:microsoft.com/office/officeart/2005/8/layout/cycle2"/>
    <dgm:cxn modelId="{10EF491E-0781-40DB-B4DC-8527440F1C5B}" type="presOf" srcId="{329B99C6-3F93-46EF-88D2-E35474B0C7EF}" destId="{B8F080B2-9601-4CF1-B5D5-C7BC741A32EF}" srcOrd="0" destOrd="0" presId="urn:microsoft.com/office/officeart/2005/8/layout/cycle2"/>
    <dgm:cxn modelId="{3DDD72AB-E59D-480A-AEDA-D6318343ED30}" type="presOf" srcId="{3FFE1687-FBAF-4D49-B227-ED008BFAC5A7}" destId="{9833400A-DB48-413F-87A7-698B8EB60BA1}" srcOrd="0" destOrd="0" presId="urn:microsoft.com/office/officeart/2005/8/layout/cycle2"/>
    <dgm:cxn modelId="{ACAE37CA-B144-4A3A-A5F1-BC04D597B419}" type="presOf" srcId="{98B76627-2541-4B67-9BBB-DF942CF133A7}" destId="{2AFF0CF0-03C2-4097-8682-AF79D4F1A026}" srcOrd="0" destOrd="0" presId="urn:microsoft.com/office/officeart/2005/8/layout/cycle2"/>
    <dgm:cxn modelId="{4C710963-2FD9-4D72-8C87-09025D6E3249}" type="presOf" srcId="{00C6FA94-D57F-4D7A-A075-87ACED52DA76}" destId="{3998918C-E450-4617-AE16-839E07391C0D}" srcOrd="0" destOrd="0" presId="urn:microsoft.com/office/officeart/2005/8/layout/cycle2"/>
    <dgm:cxn modelId="{73DAA2EF-AC43-4368-B912-7C2CA58B1A1F}" type="presOf" srcId="{1F9D1E1C-4216-4BD0-AA34-F93E126F40D3}" destId="{83A6B328-B20B-4AAE-AB36-504DF56C7B64}" srcOrd="0" destOrd="0" presId="urn:microsoft.com/office/officeart/2005/8/layout/cycle2"/>
    <dgm:cxn modelId="{60D1EBDE-3404-436F-8A45-8D1C746E8167}" type="presOf" srcId="{98B76627-2541-4B67-9BBB-DF942CF133A7}" destId="{C7384B7F-6C26-4173-8921-B234CEB29701}" srcOrd="1" destOrd="0" presId="urn:microsoft.com/office/officeart/2005/8/layout/cycle2"/>
    <dgm:cxn modelId="{A8EC9112-C578-4F3A-B2CC-9C30642E7B6B}" srcId="{10439006-BCED-4CE5-8A4B-BC29827DAC33}" destId="{E7675D07-1876-4672-869F-1CE9D59AC51A}" srcOrd="2" destOrd="0" parTransId="{70C60E18-260D-41FC-89D9-A2F7FD3BD334}" sibTransId="{98B76627-2541-4B67-9BBB-DF942CF133A7}"/>
    <dgm:cxn modelId="{99AFF95D-EBD4-47A2-B502-0308D716D8CF}" type="presParOf" srcId="{9715A9B7-5B85-4C45-AAC4-5AFB650452D9}" destId="{0253F6FF-6FB3-45B4-AC7B-737AE6ECAA47}" srcOrd="0" destOrd="0" presId="urn:microsoft.com/office/officeart/2005/8/layout/cycle2"/>
    <dgm:cxn modelId="{EA866F19-577F-4A0E-9709-013B17197CAD}" type="presParOf" srcId="{9715A9B7-5B85-4C45-AAC4-5AFB650452D9}" destId="{3998918C-E450-4617-AE16-839E07391C0D}" srcOrd="1" destOrd="0" presId="urn:microsoft.com/office/officeart/2005/8/layout/cycle2"/>
    <dgm:cxn modelId="{AE68A8BD-12F2-48A4-8D37-D85C80178E43}" type="presParOf" srcId="{3998918C-E450-4617-AE16-839E07391C0D}" destId="{2BFFC90C-D6FE-4856-AB06-9DD7764038D8}" srcOrd="0" destOrd="0" presId="urn:microsoft.com/office/officeart/2005/8/layout/cycle2"/>
    <dgm:cxn modelId="{AB10B647-D3CC-4952-AE9F-22D1A3EC2708}" type="presParOf" srcId="{9715A9B7-5B85-4C45-AAC4-5AFB650452D9}" destId="{8B222847-88DA-4B05-AFC9-FD40312C8CEE}" srcOrd="2" destOrd="0" presId="urn:microsoft.com/office/officeart/2005/8/layout/cycle2"/>
    <dgm:cxn modelId="{E33F0DF0-9324-4217-9B9F-1AAE44336830}" type="presParOf" srcId="{9715A9B7-5B85-4C45-AAC4-5AFB650452D9}" destId="{9833400A-DB48-413F-87A7-698B8EB60BA1}" srcOrd="3" destOrd="0" presId="urn:microsoft.com/office/officeart/2005/8/layout/cycle2"/>
    <dgm:cxn modelId="{D1B15143-295F-4437-9C01-319EB0295DB5}" type="presParOf" srcId="{9833400A-DB48-413F-87A7-698B8EB60BA1}" destId="{9C6FE6C3-D605-42D4-BD9D-5FB2A513DBF1}" srcOrd="0" destOrd="0" presId="urn:microsoft.com/office/officeart/2005/8/layout/cycle2"/>
    <dgm:cxn modelId="{BBD0379D-5D66-4410-A679-BF7E8F40B449}" type="presParOf" srcId="{9715A9B7-5B85-4C45-AAC4-5AFB650452D9}" destId="{289291F6-78BC-45BD-8D50-1BCA5A13F35B}" srcOrd="4" destOrd="0" presId="urn:microsoft.com/office/officeart/2005/8/layout/cycle2"/>
    <dgm:cxn modelId="{9AA6B76E-539C-4C8A-9DE8-EE0599C4D02D}" type="presParOf" srcId="{9715A9B7-5B85-4C45-AAC4-5AFB650452D9}" destId="{2AFF0CF0-03C2-4097-8682-AF79D4F1A026}" srcOrd="5" destOrd="0" presId="urn:microsoft.com/office/officeart/2005/8/layout/cycle2"/>
    <dgm:cxn modelId="{F7EF29F0-216C-4D47-AAE7-337638B6BD8E}" type="presParOf" srcId="{2AFF0CF0-03C2-4097-8682-AF79D4F1A026}" destId="{C7384B7F-6C26-4173-8921-B234CEB29701}" srcOrd="0" destOrd="0" presId="urn:microsoft.com/office/officeart/2005/8/layout/cycle2"/>
    <dgm:cxn modelId="{EAF36BD7-9B27-44B4-8132-721ED22A3AD9}" type="presParOf" srcId="{9715A9B7-5B85-4C45-AAC4-5AFB650452D9}" destId="{B8F080B2-9601-4CF1-B5D5-C7BC741A32EF}" srcOrd="6" destOrd="0" presId="urn:microsoft.com/office/officeart/2005/8/layout/cycle2"/>
    <dgm:cxn modelId="{B03D23AB-ACEC-4F74-82C6-CF75E71CF566}" type="presParOf" srcId="{9715A9B7-5B85-4C45-AAC4-5AFB650452D9}" destId="{83A6B328-B20B-4AAE-AB36-504DF56C7B64}" srcOrd="7" destOrd="0" presId="urn:microsoft.com/office/officeart/2005/8/layout/cycle2"/>
    <dgm:cxn modelId="{6E34787A-F83C-442E-8103-4A925A3B7D3B}" type="presParOf" srcId="{83A6B328-B20B-4AAE-AB36-504DF56C7B64}" destId="{329B1C17-88DD-42B1-BF09-F2E1E5B31D2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46BD8A-D094-4A41-B8EC-4A879501DDC8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946B30-3EB8-4C7F-B06C-6BF687B67EAE}">
      <dgm:prSet phldrT="[Text]"/>
      <dgm:spPr/>
      <dgm:t>
        <a:bodyPr/>
        <a:lstStyle/>
        <a:p>
          <a:r>
            <a:rPr lang="en-US" dirty="0" smtClean="0"/>
            <a:t>Assessment of Risks</a:t>
          </a:r>
          <a:endParaRPr lang="en-US" dirty="0"/>
        </a:p>
      </dgm:t>
    </dgm:pt>
    <dgm:pt modelId="{D9B4172F-36D1-4F88-8D5D-66E8C5FB8D40}" type="parTrans" cxnId="{3F965AC5-8B77-46D6-8ADB-8A457E7B45BE}">
      <dgm:prSet/>
      <dgm:spPr/>
      <dgm:t>
        <a:bodyPr/>
        <a:lstStyle/>
        <a:p>
          <a:endParaRPr lang="en-US"/>
        </a:p>
      </dgm:t>
    </dgm:pt>
    <dgm:pt modelId="{2F703869-03BC-45C4-AB4E-ECAA9B3373DC}" type="sibTrans" cxnId="{3F965AC5-8B77-46D6-8ADB-8A457E7B45BE}">
      <dgm:prSet/>
      <dgm:spPr/>
      <dgm:t>
        <a:bodyPr/>
        <a:lstStyle/>
        <a:p>
          <a:endParaRPr lang="en-US"/>
        </a:p>
      </dgm:t>
    </dgm:pt>
    <dgm:pt modelId="{94FC3259-E16C-4574-BC5B-A707307FB10B}">
      <dgm:prSet phldrT="[Text]"/>
      <dgm:spPr/>
      <dgm:t>
        <a:bodyPr/>
        <a:lstStyle/>
        <a:p>
          <a:r>
            <a:rPr lang="en-US" dirty="0" smtClean="0"/>
            <a:t>Monitor and Evaluate</a:t>
          </a:r>
          <a:endParaRPr lang="en-US" dirty="0"/>
        </a:p>
      </dgm:t>
    </dgm:pt>
    <dgm:pt modelId="{58A49DE0-D96D-4F13-876E-3DC5BFF0F1CF}" type="parTrans" cxnId="{1DE719BB-19DE-4151-97EC-8471847585B0}">
      <dgm:prSet/>
      <dgm:spPr/>
      <dgm:t>
        <a:bodyPr/>
        <a:lstStyle/>
        <a:p>
          <a:endParaRPr lang="en-US"/>
        </a:p>
      </dgm:t>
    </dgm:pt>
    <dgm:pt modelId="{A098CAD4-120B-45B9-9BE8-6825207A7BD4}" type="sibTrans" cxnId="{1DE719BB-19DE-4151-97EC-8471847585B0}">
      <dgm:prSet/>
      <dgm:spPr/>
      <dgm:t>
        <a:bodyPr/>
        <a:lstStyle/>
        <a:p>
          <a:endParaRPr lang="en-US"/>
        </a:p>
      </dgm:t>
    </dgm:pt>
    <dgm:pt modelId="{BFDBCA87-2B9B-46F7-9561-9719CDB67FE6}">
      <dgm:prSet phldrT="[Text]"/>
      <dgm:spPr/>
      <dgm:t>
        <a:bodyPr/>
        <a:lstStyle/>
        <a:p>
          <a:r>
            <a:rPr lang="en-US" dirty="0" smtClean="0"/>
            <a:t>Promote Awareness</a:t>
          </a:r>
          <a:endParaRPr lang="en-US" dirty="0"/>
        </a:p>
      </dgm:t>
    </dgm:pt>
    <dgm:pt modelId="{AB9F7B2B-B366-4F5B-A4A8-CBD8872EDB62}" type="parTrans" cxnId="{E6747180-AD13-4205-A9F7-90EF59F9C347}">
      <dgm:prSet/>
      <dgm:spPr/>
      <dgm:t>
        <a:bodyPr/>
        <a:lstStyle/>
        <a:p>
          <a:endParaRPr lang="en-US"/>
        </a:p>
      </dgm:t>
    </dgm:pt>
    <dgm:pt modelId="{3A952F9C-33E8-4217-A994-7A67EB169769}" type="sibTrans" cxnId="{E6747180-AD13-4205-A9F7-90EF59F9C347}">
      <dgm:prSet/>
      <dgm:spPr/>
      <dgm:t>
        <a:bodyPr/>
        <a:lstStyle/>
        <a:p>
          <a:endParaRPr lang="en-US"/>
        </a:p>
      </dgm:t>
    </dgm:pt>
    <dgm:pt modelId="{E24993E8-DD40-46F7-90E7-B5DE088B29FA}">
      <dgm:prSet phldrT="[Text]"/>
      <dgm:spPr/>
      <dgm:t>
        <a:bodyPr/>
        <a:lstStyle/>
        <a:p>
          <a:r>
            <a:rPr lang="en-US" dirty="0" smtClean="0"/>
            <a:t>Implement Policies and Controls</a:t>
          </a:r>
          <a:endParaRPr lang="en-US" dirty="0"/>
        </a:p>
      </dgm:t>
    </dgm:pt>
    <dgm:pt modelId="{1BBC2BF6-C557-42F2-9BED-0829E5DA839E}" type="parTrans" cxnId="{E24CDFBE-99FA-4D2B-9FAF-42686052E869}">
      <dgm:prSet/>
      <dgm:spPr/>
      <dgm:t>
        <a:bodyPr/>
        <a:lstStyle/>
        <a:p>
          <a:endParaRPr lang="en-US"/>
        </a:p>
      </dgm:t>
    </dgm:pt>
    <dgm:pt modelId="{7972A1D3-3C33-4DC9-A202-538A3B911EB1}" type="sibTrans" cxnId="{E24CDFBE-99FA-4D2B-9FAF-42686052E869}">
      <dgm:prSet/>
      <dgm:spPr/>
      <dgm:t>
        <a:bodyPr/>
        <a:lstStyle/>
        <a:p>
          <a:endParaRPr lang="en-US"/>
        </a:p>
      </dgm:t>
    </dgm:pt>
    <dgm:pt modelId="{145B9CA2-AA5F-417C-9B67-9E30168F5075}" type="pres">
      <dgm:prSet presAssocID="{4046BD8A-D094-4A41-B8EC-4A879501DD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F3DFE7-838B-45ED-A4F6-389B92B36CC3}" type="pres">
      <dgm:prSet presAssocID="{37946B30-3EB8-4C7F-B06C-6BF687B67E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71323-ECE3-4C42-97D8-931320844438}" type="pres">
      <dgm:prSet presAssocID="{2F703869-03BC-45C4-AB4E-ECAA9B3373D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8012B34-CE12-4707-95A3-1CAEE70D491E}" type="pres">
      <dgm:prSet presAssocID="{2F703869-03BC-45C4-AB4E-ECAA9B3373D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C05CE4F-18FD-49E2-AF98-54CA07BAF8C5}" type="pres">
      <dgm:prSet presAssocID="{94FC3259-E16C-4574-BC5B-A707307FB1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4DBC3-D71F-4AFB-87DE-3108300764D3}" type="pres">
      <dgm:prSet presAssocID="{A098CAD4-120B-45B9-9BE8-6825207A7BD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7CF7CE1-EC72-4317-8E07-076C02259154}" type="pres">
      <dgm:prSet presAssocID="{A098CAD4-120B-45B9-9BE8-6825207A7BD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E6B8A5F-2DE6-4E16-AD61-1875D0C655A5}" type="pres">
      <dgm:prSet presAssocID="{BFDBCA87-2B9B-46F7-9561-9719CDB67FE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10584-6647-4212-A63E-5096F53B80EB}" type="pres">
      <dgm:prSet presAssocID="{3A952F9C-33E8-4217-A994-7A67EB16976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5377F8D-ACF3-42A5-AAE7-A6F8460ACFC2}" type="pres">
      <dgm:prSet presAssocID="{3A952F9C-33E8-4217-A994-7A67EB16976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0BFA0BF-D844-44B5-8FD5-9AAAC08AE8F5}" type="pres">
      <dgm:prSet presAssocID="{E24993E8-DD40-46F7-90E7-B5DE088B29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4BCDE-FDA9-4743-96C8-EA789852042F}" type="pres">
      <dgm:prSet presAssocID="{7972A1D3-3C33-4DC9-A202-538A3B911EB1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B6F8659-04CD-4626-AEF4-C70C1902BDDE}" type="pres">
      <dgm:prSet presAssocID="{7972A1D3-3C33-4DC9-A202-538A3B911EB1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CAB4F3F-4396-44B0-A6DB-FC089E1DD9B6}" type="presOf" srcId="{3A952F9C-33E8-4217-A994-7A67EB169769}" destId="{95377F8D-ACF3-42A5-AAE7-A6F8460ACFC2}" srcOrd="1" destOrd="0" presId="urn:microsoft.com/office/officeart/2005/8/layout/cycle2"/>
    <dgm:cxn modelId="{C6EB3DC3-139B-4BFA-B9FB-234F5B5E6D71}" type="presOf" srcId="{7972A1D3-3C33-4DC9-A202-538A3B911EB1}" destId="{2C94BCDE-FDA9-4743-96C8-EA789852042F}" srcOrd="0" destOrd="0" presId="urn:microsoft.com/office/officeart/2005/8/layout/cycle2"/>
    <dgm:cxn modelId="{C89A70D2-756A-465F-8A16-2461FF554A9A}" type="presOf" srcId="{BFDBCA87-2B9B-46F7-9561-9719CDB67FE6}" destId="{EE6B8A5F-2DE6-4E16-AD61-1875D0C655A5}" srcOrd="0" destOrd="0" presId="urn:microsoft.com/office/officeart/2005/8/layout/cycle2"/>
    <dgm:cxn modelId="{89DB7AEE-7C25-45BF-B7B2-403F9794E161}" type="presOf" srcId="{2F703869-03BC-45C4-AB4E-ECAA9B3373DC}" destId="{B4571323-ECE3-4C42-97D8-931320844438}" srcOrd="0" destOrd="0" presId="urn:microsoft.com/office/officeart/2005/8/layout/cycle2"/>
    <dgm:cxn modelId="{3F965AC5-8B77-46D6-8ADB-8A457E7B45BE}" srcId="{4046BD8A-D094-4A41-B8EC-4A879501DDC8}" destId="{37946B30-3EB8-4C7F-B06C-6BF687B67EAE}" srcOrd="0" destOrd="0" parTransId="{D9B4172F-36D1-4F88-8D5D-66E8C5FB8D40}" sibTransId="{2F703869-03BC-45C4-AB4E-ECAA9B3373DC}"/>
    <dgm:cxn modelId="{2CA86BFE-1F6C-4C5D-8D5B-D87B10B02B3A}" type="presOf" srcId="{A098CAD4-120B-45B9-9BE8-6825207A7BD4}" destId="{BDB4DBC3-D71F-4AFB-87DE-3108300764D3}" srcOrd="0" destOrd="0" presId="urn:microsoft.com/office/officeart/2005/8/layout/cycle2"/>
    <dgm:cxn modelId="{83B523D5-59FB-4923-A18D-43858C99E2A1}" type="presOf" srcId="{7972A1D3-3C33-4DC9-A202-538A3B911EB1}" destId="{2B6F8659-04CD-4626-AEF4-C70C1902BDDE}" srcOrd="1" destOrd="0" presId="urn:microsoft.com/office/officeart/2005/8/layout/cycle2"/>
    <dgm:cxn modelId="{B3C92C90-8F3B-477D-861E-BC5B4EE289B3}" type="presOf" srcId="{3A952F9C-33E8-4217-A994-7A67EB169769}" destId="{EDC10584-6647-4212-A63E-5096F53B80EB}" srcOrd="0" destOrd="0" presId="urn:microsoft.com/office/officeart/2005/8/layout/cycle2"/>
    <dgm:cxn modelId="{E6747180-AD13-4205-A9F7-90EF59F9C347}" srcId="{4046BD8A-D094-4A41-B8EC-4A879501DDC8}" destId="{BFDBCA87-2B9B-46F7-9561-9719CDB67FE6}" srcOrd="2" destOrd="0" parTransId="{AB9F7B2B-B366-4F5B-A4A8-CBD8872EDB62}" sibTransId="{3A952F9C-33E8-4217-A994-7A67EB169769}"/>
    <dgm:cxn modelId="{1DE719BB-19DE-4151-97EC-8471847585B0}" srcId="{4046BD8A-D094-4A41-B8EC-4A879501DDC8}" destId="{94FC3259-E16C-4574-BC5B-A707307FB10B}" srcOrd="1" destOrd="0" parTransId="{58A49DE0-D96D-4F13-876E-3DC5BFF0F1CF}" sibTransId="{A098CAD4-120B-45B9-9BE8-6825207A7BD4}"/>
    <dgm:cxn modelId="{8C76860B-75DF-42FB-9FB7-FC300A70D214}" type="presOf" srcId="{4046BD8A-D094-4A41-B8EC-4A879501DDC8}" destId="{145B9CA2-AA5F-417C-9B67-9E30168F5075}" srcOrd="0" destOrd="0" presId="urn:microsoft.com/office/officeart/2005/8/layout/cycle2"/>
    <dgm:cxn modelId="{D6CD035B-D49E-42CF-B98E-45E569B5E398}" type="presOf" srcId="{37946B30-3EB8-4C7F-B06C-6BF687B67EAE}" destId="{9DF3DFE7-838B-45ED-A4F6-389B92B36CC3}" srcOrd="0" destOrd="0" presId="urn:microsoft.com/office/officeart/2005/8/layout/cycle2"/>
    <dgm:cxn modelId="{030D8B1E-CCEA-4C3C-96B1-756265CE1740}" type="presOf" srcId="{2F703869-03BC-45C4-AB4E-ECAA9B3373DC}" destId="{F8012B34-CE12-4707-95A3-1CAEE70D491E}" srcOrd="1" destOrd="0" presId="urn:microsoft.com/office/officeart/2005/8/layout/cycle2"/>
    <dgm:cxn modelId="{E24CDFBE-99FA-4D2B-9FAF-42686052E869}" srcId="{4046BD8A-D094-4A41-B8EC-4A879501DDC8}" destId="{E24993E8-DD40-46F7-90E7-B5DE088B29FA}" srcOrd="3" destOrd="0" parTransId="{1BBC2BF6-C557-42F2-9BED-0829E5DA839E}" sibTransId="{7972A1D3-3C33-4DC9-A202-538A3B911EB1}"/>
    <dgm:cxn modelId="{C6BFD265-72DF-4EF6-9413-9ABF7813E8E8}" type="presOf" srcId="{A098CAD4-120B-45B9-9BE8-6825207A7BD4}" destId="{C7CF7CE1-EC72-4317-8E07-076C02259154}" srcOrd="1" destOrd="0" presId="urn:microsoft.com/office/officeart/2005/8/layout/cycle2"/>
    <dgm:cxn modelId="{F41BF05B-0411-4632-8136-20D6504BF22B}" type="presOf" srcId="{94FC3259-E16C-4574-BC5B-A707307FB10B}" destId="{6C05CE4F-18FD-49E2-AF98-54CA07BAF8C5}" srcOrd="0" destOrd="0" presId="urn:microsoft.com/office/officeart/2005/8/layout/cycle2"/>
    <dgm:cxn modelId="{9638242A-E184-4CFE-88C2-309D8CB05B33}" type="presOf" srcId="{E24993E8-DD40-46F7-90E7-B5DE088B29FA}" destId="{D0BFA0BF-D844-44B5-8FD5-9AAAC08AE8F5}" srcOrd="0" destOrd="0" presId="urn:microsoft.com/office/officeart/2005/8/layout/cycle2"/>
    <dgm:cxn modelId="{CEED7CA6-628C-4845-B1C8-1530B278900E}" type="presParOf" srcId="{145B9CA2-AA5F-417C-9B67-9E30168F5075}" destId="{9DF3DFE7-838B-45ED-A4F6-389B92B36CC3}" srcOrd="0" destOrd="0" presId="urn:microsoft.com/office/officeart/2005/8/layout/cycle2"/>
    <dgm:cxn modelId="{45D6D455-EF29-4FF2-8046-964C8E051CCC}" type="presParOf" srcId="{145B9CA2-AA5F-417C-9B67-9E30168F5075}" destId="{B4571323-ECE3-4C42-97D8-931320844438}" srcOrd="1" destOrd="0" presId="urn:microsoft.com/office/officeart/2005/8/layout/cycle2"/>
    <dgm:cxn modelId="{09098ED7-6AF4-4A54-BB2C-5934ABAA8E7F}" type="presParOf" srcId="{B4571323-ECE3-4C42-97D8-931320844438}" destId="{F8012B34-CE12-4707-95A3-1CAEE70D491E}" srcOrd="0" destOrd="0" presId="urn:microsoft.com/office/officeart/2005/8/layout/cycle2"/>
    <dgm:cxn modelId="{DEAF94B7-1589-41E0-AF07-143CE4836E8A}" type="presParOf" srcId="{145B9CA2-AA5F-417C-9B67-9E30168F5075}" destId="{6C05CE4F-18FD-49E2-AF98-54CA07BAF8C5}" srcOrd="2" destOrd="0" presId="urn:microsoft.com/office/officeart/2005/8/layout/cycle2"/>
    <dgm:cxn modelId="{B26E839A-2389-4252-8294-61AAB836CFC9}" type="presParOf" srcId="{145B9CA2-AA5F-417C-9B67-9E30168F5075}" destId="{BDB4DBC3-D71F-4AFB-87DE-3108300764D3}" srcOrd="3" destOrd="0" presId="urn:microsoft.com/office/officeart/2005/8/layout/cycle2"/>
    <dgm:cxn modelId="{061F67E5-D616-47B6-8BE9-E616ABFD8D84}" type="presParOf" srcId="{BDB4DBC3-D71F-4AFB-87DE-3108300764D3}" destId="{C7CF7CE1-EC72-4317-8E07-076C02259154}" srcOrd="0" destOrd="0" presId="urn:microsoft.com/office/officeart/2005/8/layout/cycle2"/>
    <dgm:cxn modelId="{FE891B03-D664-4108-B986-6902A8BECCC2}" type="presParOf" srcId="{145B9CA2-AA5F-417C-9B67-9E30168F5075}" destId="{EE6B8A5F-2DE6-4E16-AD61-1875D0C655A5}" srcOrd="4" destOrd="0" presId="urn:microsoft.com/office/officeart/2005/8/layout/cycle2"/>
    <dgm:cxn modelId="{DABBDC75-938E-4479-95FA-5C5EC40397B9}" type="presParOf" srcId="{145B9CA2-AA5F-417C-9B67-9E30168F5075}" destId="{EDC10584-6647-4212-A63E-5096F53B80EB}" srcOrd="5" destOrd="0" presId="urn:microsoft.com/office/officeart/2005/8/layout/cycle2"/>
    <dgm:cxn modelId="{46FA728A-79E0-464B-9E41-D502A125D9F3}" type="presParOf" srcId="{EDC10584-6647-4212-A63E-5096F53B80EB}" destId="{95377F8D-ACF3-42A5-AAE7-A6F8460ACFC2}" srcOrd="0" destOrd="0" presId="urn:microsoft.com/office/officeart/2005/8/layout/cycle2"/>
    <dgm:cxn modelId="{CBB68ABA-5B1A-4334-BC26-A8194EC1E6B0}" type="presParOf" srcId="{145B9CA2-AA5F-417C-9B67-9E30168F5075}" destId="{D0BFA0BF-D844-44B5-8FD5-9AAAC08AE8F5}" srcOrd="6" destOrd="0" presId="urn:microsoft.com/office/officeart/2005/8/layout/cycle2"/>
    <dgm:cxn modelId="{23C6470F-62B1-4D83-93EA-EC693F8C9D4C}" type="presParOf" srcId="{145B9CA2-AA5F-417C-9B67-9E30168F5075}" destId="{2C94BCDE-FDA9-4743-96C8-EA789852042F}" srcOrd="7" destOrd="0" presId="urn:microsoft.com/office/officeart/2005/8/layout/cycle2"/>
    <dgm:cxn modelId="{3CB6593B-4143-4841-9A4B-D57EAE2559F1}" type="presParOf" srcId="{2C94BCDE-FDA9-4743-96C8-EA789852042F}" destId="{2B6F8659-04CD-4626-AEF4-C70C1902BD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53F6FF-6FB3-45B4-AC7B-737AE6ECAA47}">
      <dsp:nvSpPr>
        <dsp:cNvPr id="0" name=""/>
        <dsp:cNvSpPr/>
      </dsp:nvSpPr>
      <dsp:spPr>
        <a:xfrm>
          <a:off x="3224733" y="94"/>
          <a:ext cx="1780133" cy="178013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Plan and Organize</a:t>
          </a:r>
          <a:endParaRPr lang="en-US" sz="1900" kern="1200" dirty="0"/>
        </a:p>
      </dsp:txBody>
      <dsp:txXfrm>
        <a:off x="3224733" y="94"/>
        <a:ext cx="1780133" cy="1780133"/>
      </dsp:txXfrm>
    </dsp:sp>
    <dsp:sp modelId="{3998918C-E450-4617-AE16-839E07391C0D}">
      <dsp:nvSpPr>
        <dsp:cNvPr id="0" name=""/>
        <dsp:cNvSpPr/>
      </dsp:nvSpPr>
      <dsp:spPr>
        <a:xfrm rot="2700000">
          <a:off x="4813883" y="1525847"/>
          <a:ext cx="474000" cy="600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700000">
        <a:off x="4813883" y="1525847"/>
        <a:ext cx="474000" cy="600794"/>
      </dsp:txXfrm>
    </dsp:sp>
    <dsp:sp modelId="{8B222847-88DA-4B05-AFC9-FD40312C8CEE}">
      <dsp:nvSpPr>
        <dsp:cNvPr id="0" name=""/>
        <dsp:cNvSpPr/>
      </dsp:nvSpPr>
      <dsp:spPr>
        <a:xfrm>
          <a:off x="5115872" y="1891233"/>
          <a:ext cx="1780133" cy="1780133"/>
        </a:xfrm>
        <a:prstGeom prst="ellipse">
          <a:avLst/>
        </a:prstGeom>
        <a:gradFill rotWithShape="0">
          <a:gsLst>
            <a:gs pos="0">
              <a:schemeClr val="accent2">
                <a:hueOff val="2400000"/>
                <a:satOff val="-25604"/>
                <a:lumOff val="11373"/>
                <a:alphaOff val="0"/>
                <a:shade val="51000"/>
                <a:satMod val="130000"/>
              </a:schemeClr>
            </a:gs>
            <a:gs pos="80000">
              <a:schemeClr val="accent2">
                <a:hueOff val="2400000"/>
                <a:satOff val="-25604"/>
                <a:lumOff val="1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2400000"/>
                <a:satOff val="-25604"/>
                <a:lumOff val="1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Implement</a:t>
          </a:r>
          <a:endParaRPr lang="en-US" sz="1900" kern="1200" dirty="0"/>
        </a:p>
      </dsp:txBody>
      <dsp:txXfrm>
        <a:off x="5115872" y="1891233"/>
        <a:ext cx="1780133" cy="1780133"/>
      </dsp:txXfrm>
    </dsp:sp>
    <dsp:sp modelId="{9833400A-DB48-413F-87A7-698B8EB60BA1}">
      <dsp:nvSpPr>
        <dsp:cNvPr id="0" name=""/>
        <dsp:cNvSpPr/>
      </dsp:nvSpPr>
      <dsp:spPr>
        <a:xfrm rot="8100000">
          <a:off x="4832854" y="3416985"/>
          <a:ext cx="474000" cy="600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400000"/>
            <a:satOff val="-25604"/>
            <a:lumOff val="1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8100000">
        <a:off x="4832854" y="3416985"/>
        <a:ext cx="474000" cy="600794"/>
      </dsp:txXfrm>
    </dsp:sp>
    <dsp:sp modelId="{289291F6-78BC-45BD-8D50-1BCA5A13F35B}">
      <dsp:nvSpPr>
        <dsp:cNvPr id="0" name=""/>
        <dsp:cNvSpPr/>
      </dsp:nvSpPr>
      <dsp:spPr>
        <a:xfrm>
          <a:off x="3224733" y="3782372"/>
          <a:ext cx="1780133" cy="1780133"/>
        </a:xfrm>
        <a:prstGeom prst="ellipse">
          <a:avLst/>
        </a:prstGeom>
        <a:gradFill rotWithShape="0">
          <a:gsLst>
            <a:gs pos="0">
              <a:schemeClr val="accent2">
                <a:hueOff val="4800000"/>
                <a:satOff val="-51208"/>
                <a:lumOff val="22745"/>
                <a:alphaOff val="0"/>
                <a:shade val="51000"/>
                <a:satMod val="130000"/>
              </a:schemeClr>
            </a:gs>
            <a:gs pos="80000">
              <a:schemeClr val="accent2">
                <a:hueOff val="4800000"/>
                <a:satOff val="-51208"/>
                <a:lumOff val="22745"/>
                <a:alphaOff val="0"/>
                <a:shade val="93000"/>
                <a:satMod val="130000"/>
              </a:schemeClr>
            </a:gs>
            <a:gs pos="100000">
              <a:schemeClr val="accent2">
                <a:hueOff val="4800000"/>
                <a:satOff val="-51208"/>
                <a:lumOff val="2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Operate and Maintain</a:t>
          </a:r>
          <a:endParaRPr lang="en-US" sz="1900" kern="1200" dirty="0"/>
        </a:p>
      </dsp:txBody>
      <dsp:txXfrm>
        <a:off x="3224733" y="3782372"/>
        <a:ext cx="1780133" cy="1780133"/>
      </dsp:txXfrm>
    </dsp:sp>
    <dsp:sp modelId="{2AFF0CF0-03C2-4097-8682-AF79D4F1A026}">
      <dsp:nvSpPr>
        <dsp:cNvPr id="0" name=""/>
        <dsp:cNvSpPr/>
      </dsp:nvSpPr>
      <dsp:spPr>
        <a:xfrm rot="13500000">
          <a:off x="2941716" y="3435957"/>
          <a:ext cx="474000" cy="600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800000"/>
            <a:satOff val="-51208"/>
            <a:lumOff val="2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3500000">
        <a:off x="2941716" y="3435957"/>
        <a:ext cx="474000" cy="600794"/>
      </dsp:txXfrm>
    </dsp:sp>
    <dsp:sp modelId="{B8F080B2-9601-4CF1-B5D5-C7BC741A32EF}">
      <dsp:nvSpPr>
        <dsp:cNvPr id="0" name=""/>
        <dsp:cNvSpPr/>
      </dsp:nvSpPr>
      <dsp:spPr>
        <a:xfrm>
          <a:off x="1333594" y="1891233"/>
          <a:ext cx="1780133" cy="1780133"/>
        </a:xfrm>
        <a:prstGeom prst="ellipse">
          <a:avLst/>
        </a:prstGeom>
        <a:gradFill rotWithShape="0">
          <a:gsLst>
            <a:gs pos="0">
              <a:schemeClr val="accent2">
                <a:hueOff val="7200000"/>
                <a:satOff val="-76812"/>
                <a:lumOff val="34118"/>
                <a:alphaOff val="0"/>
                <a:shade val="51000"/>
                <a:satMod val="130000"/>
              </a:schemeClr>
            </a:gs>
            <a:gs pos="80000">
              <a:schemeClr val="accent2">
                <a:hueOff val="7200000"/>
                <a:satOff val="-76812"/>
                <a:lumOff val="34118"/>
                <a:alphaOff val="0"/>
                <a:shade val="93000"/>
                <a:satMod val="130000"/>
              </a:schemeClr>
            </a:gs>
            <a:gs pos="100000">
              <a:schemeClr val="accent2">
                <a:hueOff val="7200000"/>
                <a:satOff val="-76812"/>
                <a:lumOff val="3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Monitor and Evaluate</a:t>
          </a:r>
          <a:endParaRPr lang="en-US" sz="1900" kern="1200" dirty="0"/>
        </a:p>
      </dsp:txBody>
      <dsp:txXfrm>
        <a:off x="1333594" y="1891233"/>
        <a:ext cx="1780133" cy="1780133"/>
      </dsp:txXfrm>
    </dsp:sp>
    <dsp:sp modelId="{83A6B328-B20B-4AAE-AB36-504DF56C7B64}">
      <dsp:nvSpPr>
        <dsp:cNvPr id="0" name=""/>
        <dsp:cNvSpPr/>
      </dsp:nvSpPr>
      <dsp:spPr>
        <a:xfrm rot="18900000">
          <a:off x="2922744" y="1544819"/>
          <a:ext cx="474000" cy="600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7200000"/>
            <a:satOff val="-76812"/>
            <a:lumOff val="3411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8900000">
        <a:off x="2922744" y="1544819"/>
        <a:ext cx="474000" cy="6007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3DFE7-838B-45ED-A4F6-389B92B36CC3}">
      <dsp:nvSpPr>
        <dsp:cNvPr id="0" name=""/>
        <dsp:cNvSpPr/>
      </dsp:nvSpPr>
      <dsp:spPr>
        <a:xfrm>
          <a:off x="3681263" y="649"/>
          <a:ext cx="1781472" cy="1781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 of Risks</a:t>
          </a:r>
          <a:endParaRPr lang="en-US" sz="1800" kern="1200" dirty="0"/>
        </a:p>
      </dsp:txBody>
      <dsp:txXfrm>
        <a:off x="3681263" y="649"/>
        <a:ext cx="1781472" cy="1781472"/>
      </dsp:txXfrm>
    </dsp:sp>
    <dsp:sp modelId="{B4571323-ECE3-4C42-97D8-931320844438}">
      <dsp:nvSpPr>
        <dsp:cNvPr id="0" name=""/>
        <dsp:cNvSpPr/>
      </dsp:nvSpPr>
      <dsp:spPr>
        <a:xfrm rot="2700000">
          <a:off x="5271317" y="1526265"/>
          <a:ext cx="472373" cy="6012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700000">
        <a:off x="5271317" y="1526265"/>
        <a:ext cx="472373" cy="601247"/>
      </dsp:txXfrm>
    </dsp:sp>
    <dsp:sp modelId="{6C05CE4F-18FD-49E2-AF98-54CA07BAF8C5}">
      <dsp:nvSpPr>
        <dsp:cNvPr id="0" name=""/>
        <dsp:cNvSpPr/>
      </dsp:nvSpPr>
      <dsp:spPr>
        <a:xfrm>
          <a:off x="5571178" y="1890563"/>
          <a:ext cx="1781472" cy="1781472"/>
        </a:xfrm>
        <a:prstGeom prst="ellipse">
          <a:avLst/>
        </a:prstGeom>
        <a:gradFill rotWithShape="0">
          <a:gsLst>
            <a:gs pos="0">
              <a:schemeClr val="accent2">
                <a:hueOff val="2400000"/>
                <a:satOff val="-25604"/>
                <a:lumOff val="11373"/>
                <a:alphaOff val="0"/>
                <a:shade val="51000"/>
                <a:satMod val="130000"/>
              </a:schemeClr>
            </a:gs>
            <a:gs pos="80000">
              <a:schemeClr val="accent2">
                <a:hueOff val="2400000"/>
                <a:satOff val="-25604"/>
                <a:lumOff val="1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2400000"/>
                <a:satOff val="-25604"/>
                <a:lumOff val="1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Monitor and Evaluate</a:t>
          </a:r>
          <a:endParaRPr lang="en-US" sz="1800" kern="1200" dirty="0"/>
        </a:p>
      </dsp:txBody>
      <dsp:txXfrm>
        <a:off x="5571178" y="1890563"/>
        <a:ext cx="1781472" cy="1781472"/>
      </dsp:txXfrm>
    </dsp:sp>
    <dsp:sp modelId="{BDB4DBC3-D71F-4AFB-87DE-3108300764D3}">
      <dsp:nvSpPr>
        <dsp:cNvPr id="0" name=""/>
        <dsp:cNvSpPr/>
      </dsp:nvSpPr>
      <dsp:spPr>
        <a:xfrm rot="8100000">
          <a:off x="5290224" y="3416180"/>
          <a:ext cx="472373" cy="6012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400000"/>
                <a:satOff val="-25604"/>
                <a:lumOff val="11373"/>
                <a:alphaOff val="0"/>
                <a:shade val="51000"/>
                <a:satMod val="130000"/>
              </a:schemeClr>
            </a:gs>
            <a:gs pos="80000">
              <a:schemeClr val="accent2">
                <a:hueOff val="2400000"/>
                <a:satOff val="-25604"/>
                <a:lumOff val="1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2400000"/>
                <a:satOff val="-25604"/>
                <a:lumOff val="1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8100000">
        <a:off x="5290224" y="3416180"/>
        <a:ext cx="472373" cy="601247"/>
      </dsp:txXfrm>
    </dsp:sp>
    <dsp:sp modelId="{EE6B8A5F-2DE6-4E16-AD61-1875D0C655A5}">
      <dsp:nvSpPr>
        <dsp:cNvPr id="0" name=""/>
        <dsp:cNvSpPr/>
      </dsp:nvSpPr>
      <dsp:spPr>
        <a:xfrm>
          <a:off x="3681263" y="3780478"/>
          <a:ext cx="1781472" cy="1781472"/>
        </a:xfrm>
        <a:prstGeom prst="ellipse">
          <a:avLst/>
        </a:prstGeom>
        <a:gradFill rotWithShape="0">
          <a:gsLst>
            <a:gs pos="0">
              <a:schemeClr val="accent2">
                <a:hueOff val="4800000"/>
                <a:satOff val="-51208"/>
                <a:lumOff val="22745"/>
                <a:alphaOff val="0"/>
                <a:shade val="51000"/>
                <a:satMod val="130000"/>
              </a:schemeClr>
            </a:gs>
            <a:gs pos="80000">
              <a:schemeClr val="accent2">
                <a:hueOff val="4800000"/>
                <a:satOff val="-51208"/>
                <a:lumOff val="22745"/>
                <a:alphaOff val="0"/>
                <a:shade val="93000"/>
                <a:satMod val="130000"/>
              </a:schemeClr>
            </a:gs>
            <a:gs pos="100000">
              <a:schemeClr val="accent2">
                <a:hueOff val="4800000"/>
                <a:satOff val="-51208"/>
                <a:lumOff val="2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Promote Awareness</a:t>
          </a:r>
          <a:endParaRPr lang="en-US" sz="1800" kern="1200" dirty="0"/>
        </a:p>
      </dsp:txBody>
      <dsp:txXfrm>
        <a:off x="3681263" y="3780478"/>
        <a:ext cx="1781472" cy="1781472"/>
      </dsp:txXfrm>
    </dsp:sp>
    <dsp:sp modelId="{EDC10584-6647-4212-A63E-5096F53B80EB}">
      <dsp:nvSpPr>
        <dsp:cNvPr id="0" name=""/>
        <dsp:cNvSpPr/>
      </dsp:nvSpPr>
      <dsp:spPr>
        <a:xfrm rot="13500000">
          <a:off x="3400309" y="3435087"/>
          <a:ext cx="472373" cy="6012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800000"/>
                <a:satOff val="-51208"/>
                <a:lumOff val="22745"/>
                <a:alphaOff val="0"/>
                <a:shade val="51000"/>
                <a:satMod val="130000"/>
              </a:schemeClr>
            </a:gs>
            <a:gs pos="80000">
              <a:schemeClr val="accent2">
                <a:hueOff val="4800000"/>
                <a:satOff val="-51208"/>
                <a:lumOff val="22745"/>
                <a:alphaOff val="0"/>
                <a:shade val="93000"/>
                <a:satMod val="130000"/>
              </a:schemeClr>
            </a:gs>
            <a:gs pos="100000">
              <a:schemeClr val="accent2">
                <a:hueOff val="4800000"/>
                <a:satOff val="-51208"/>
                <a:lumOff val="2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3500000">
        <a:off x="3400309" y="3435087"/>
        <a:ext cx="472373" cy="601247"/>
      </dsp:txXfrm>
    </dsp:sp>
    <dsp:sp modelId="{D0BFA0BF-D844-44B5-8FD5-9AAAC08AE8F5}">
      <dsp:nvSpPr>
        <dsp:cNvPr id="0" name=""/>
        <dsp:cNvSpPr/>
      </dsp:nvSpPr>
      <dsp:spPr>
        <a:xfrm>
          <a:off x="1791349" y="1890563"/>
          <a:ext cx="1781472" cy="1781472"/>
        </a:xfrm>
        <a:prstGeom prst="ellipse">
          <a:avLst/>
        </a:prstGeom>
        <a:gradFill rotWithShape="0">
          <a:gsLst>
            <a:gs pos="0">
              <a:schemeClr val="accent2">
                <a:hueOff val="7200000"/>
                <a:satOff val="-76812"/>
                <a:lumOff val="34118"/>
                <a:alphaOff val="0"/>
                <a:shade val="51000"/>
                <a:satMod val="130000"/>
              </a:schemeClr>
            </a:gs>
            <a:gs pos="80000">
              <a:schemeClr val="accent2">
                <a:hueOff val="7200000"/>
                <a:satOff val="-76812"/>
                <a:lumOff val="34118"/>
                <a:alphaOff val="0"/>
                <a:shade val="93000"/>
                <a:satMod val="130000"/>
              </a:schemeClr>
            </a:gs>
            <a:gs pos="100000">
              <a:schemeClr val="accent2">
                <a:hueOff val="7200000"/>
                <a:satOff val="-76812"/>
                <a:lumOff val="3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 Policies and Controls</a:t>
          </a:r>
          <a:endParaRPr lang="en-US" sz="1800" kern="1200" dirty="0"/>
        </a:p>
      </dsp:txBody>
      <dsp:txXfrm>
        <a:off x="1791349" y="1890563"/>
        <a:ext cx="1781472" cy="1781472"/>
      </dsp:txXfrm>
    </dsp:sp>
    <dsp:sp modelId="{2C94BCDE-FDA9-4743-96C8-EA789852042F}">
      <dsp:nvSpPr>
        <dsp:cNvPr id="0" name=""/>
        <dsp:cNvSpPr/>
      </dsp:nvSpPr>
      <dsp:spPr>
        <a:xfrm rot="18900000">
          <a:off x="3381402" y="1545172"/>
          <a:ext cx="472373" cy="6012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7200000"/>
                <a:satOff val="-76812"/>
                <a:lumOff val="34118"/>
                <a:alphaOff val="0"/>
                <a:shade val="51000"/>
                <a:satMod val="130000"/>
              </a:schemeClr>
            </a:gs>
            <a:gs pos="80000">
              <a:schemeClr val="accent2">
                <a:hueOff val="7200000"/>
                <a:satOff val="-76812"/>
                <a:lumOff val="34118"/>
                <a:alphaOff val="0"/>
                <a:shade val="93000"/>
                <a:satMod val="130000"/>
              </a:schemeClr>
            </a:gs>
            <a:gs pos="100000">
              <a:schemeClr val="accent2">
                <a:hueOff val="7200000"/>
                <a:satOff val="-76812"/>
                <a:lumOff val="3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8900000">
        <a:off x="3381402" y="1545172"/>
        <a:ext cx="472373" cy="60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9160F-EE33-491A-9E0D-7F3C41821E66}" type="datetimeFigureOut">
              <a:rPr lang="en-US" smtClean="0"/>
              <a:pPr/>
              <a:t>01/27/2010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52483-9876-41D2-B405-A8F75E1D4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 and Organize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management commitment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oversight steering committee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 business drivers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 out a threat profile on the organization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 out a risk assessment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security architectures at an organizational, application, network, and component level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solutions per architecture level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Obtain management approval to move forward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Assign roles and responsibilities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and implement security policies, procedures, standards, baselines, and guidelines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sensitive data at rest and in transit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 the following blueprints: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Asset identification and management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Risk management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Vulnerability management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 management and access control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control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development life cycle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continuity planning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Awareness and training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security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Incident response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 solutions (administrative, technical, physical) per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auditing and monitoring solutions per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goals, service level agreements (SLAs), and metrics per blueprint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Operate and Maintain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 procedures to ensure all baselines are met in each implemented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 out internal and external audits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 out tasks outlined per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 service level agreements per blueprint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 and Evaluate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logs, audit results, collected metric values, and SLAs per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 goal accomplishments per blueprint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 out quarterly meetings with steering committees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improvement steps and integrate into the Plan and Organize phase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P103</a:t>
            </a:r>
          </a:p>
          <a:p>
            <a:r>
              <a:rPr lang="en-US" dirty="0" smtClean="0"/>
              <a:t>Standards</a:t>
            </a:r>
            <a:r>
              <a:rPr lang="en-US" baseline="0" dirty="0" smtClean="0"/>
              <a:t> – mandatory activities, actions or rules</a:t>
            </a:r>
          </a:p>
          <a:p>
            <a:r>
              <a:rPr lang="en-US" baseline="0" dirty="0" smtClean="0"/>
              <a:t>Guidelines – recommended actions and operational guidelines to users, IT staff, operations staff, and others when a specific standard does not apply.</a:t>
            </a:r>
          </a:p>
          <a:p>
            <a:r>
              <a:rPr lang="en-US" baseline="0" dirty="0" smtClean="0"/>
              <a:t>Procedures – detailed step-by-step tasks that are performed to achieve a certain goal.  How everything else is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P111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P80-81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analysis, which is really a tool for risk management, is a method of identifying vulnerabilities and threats and assessing the possible damage to determine where to implement security safeguards.(P83)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P86</a:t>
            </a:r>
          </a:p>
          <a:p>
            <a:r>
              <a:rPr lang="en-US" dirty="0" smtClean="0"/>
              <a:t>Cost to acquire or develop the asset</a:t>
            </a:r>
          </a:p>
          <a:p>
            <a:r>
              <a:rPr lang="en-US" dirty="0" smtClean="0"/>
              <a:t>Cost to maintain and protect the asset</a:t>
            </a:r>
          </a:p>
          <a:p>
            <a:r>
              <a:rPr lang="en-US" dirty="0" smtClean="0"/>
              <a:t>Value of the asset to owners and users</a:t>
            </a:r>
          </a:p>
          <a:p>
            <a:r>
              <a:rPr lang="en-US" dirty="0" smtClean="0"/>
              <a:t>Value of the asset to adversaries</a:t>
            </a:r>
          </a:p>
          <a:p>
            <a:r>
              <a:rPr lang="en-US" dirty="0" smtClean="0"/>
              <a:t>Value of intellectual property that went into developing the information</a:t>
            </a:r>
          </a:p>
          <a:p>
            <a:r>
              <a:rPr lang="en-US" dirty="0" smtClean="0"/>
              <a:t>Price others are willing to pay for the asset</a:t>
            </a:r>
          </a:p>
          <a:p>
            <a:r>
              <a:rPr lang="en-US" dirty="0" smtClean="0"/>
              <a:t>Cost to replace the asset if lost</a:t>
            </a:r>
          </a:p>
          <a:p>
            <a:r>
              <a:rPr lang="en-US" dirty="0" smtClean="0"/>
              <a:t>Operational and production activities affected if the asset is unavailable</a:t>
            </a:r>
          </a:p>
          <a:p>
            <a:r>
              <a:rPr lang="en-US" dirty="0" smtClean="0"/>
              <a:t>Liability issues if the asset is compromised</a:t>
            </a:r>
          </a:p>
          <a:p>
            <a:r>
              <a:rPr lang="en-US" dirty="0" smtClean="0"/>
              <a:t>Usefulness and role of the asset in the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P96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483-9876-41D2-B405-A8F75E1D455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131D68-A4D3-4D3F-B3F2-97A23BA6C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FAF09-6347-4ECB-A7DA-2FCFE6CF5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D32A0-4BDC-4BAF-8E8D-2E8805C95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AF16D6-1047-4EB8-84F3-FA9B3DEFD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3C2B-5565-4FCD-8B27-58CDD9899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A6FE3-006D-4E65-8FC5-34FC18B18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21AF-E16C-4C31-9819-B8CFF5795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EB1C-F2E7-455B-B9D7-AC55C6377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BF64-07C6-4893-8951-3525742FA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601FB-0E6E-4175-AA60-7A3A9C9B1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D605A-8365-4720-8FC5-ADDCC4C81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17EFA-4529-4167-A143-0DD8F1752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Acrobat Reader</a:t>
            </a:r>
            <a:endParaRPr 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F83B812-5B0E-4944-8544-58087FFEC0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IS 380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Class 2</a:t>
            </a:r>
          </a:p>
          <a:p>
            <a:r>
              <a:rPr lang="en-US"/>
              <a:t>Security Management Practices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Security Life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IRM – process of identifying and assessing risk then reducing it to an acceptable level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Vulnerability – a weakness that can be exploited</a:t>
            </a:r>
          </a:p>
          <a:p>
            <a:pPr lvl="1"/>
            <a:r>
              <a:rPr lang="en-US" dirty="0" smtClean="0"/>
              <a:t>Threat – the possibility that something would exploit the vulnerability</a:t>
            </a:r>
          </a:p>
          <a:p>
            <a:pPr lvl="1"/>
            <a:r>
              <a:rPr lang="en-US" dirty="0" smtClean="0"/>
              <a:t>Risk – the probability of a threat exploiting a vulnerability and the associated loss.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Security components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A threat agent</a:t>
            </a:r>
            <a:r>
              <a:rPr lang="en-US"/>
              <a:t> gives rise to</a:t>
            </a:r>
          </a:p>
          <a:p>
            <a:r>
              <a:rPr lang="en-US" i="1"/>
              <a:t>A threat</a:t>
            </a:r>
            <a:r>
              <a:rPr lang="en-US"/>
              <a:t> which exploits a</a:t>
            </a:r>
          </a:p>
          <a:p>
            <a:r>
              <a:rPr lang="en-US" i="1"/>
              <a:t>Vulnerability </a:t>
            </a:r>
            <a:r>
              <a:rPr lang="en-US"/>
              <a:t>which leads to</a:t>
            </a:r>
          </a:p>
          <a:p>
            <a:r>
              <a:rPr lang="en-US" i="1"/>
              <a:t>Risk </a:t>
            </a:r>
            <a:r>
              <a:rPr lang="en-US"/>
              <a:t>which can damage an</a:t>
            </a:r>
          </a:p>
          <a:p>
            <a:r>
              <a:rPr lang="en-US" i="1"/>
              <a:t>Asset </a:t>
            </a:r>
            <a:r>
              <a:rPr lang="en-US"/>
              <a:t>and cause an</a:t>
            </a:r>
          </a:p>
          <a:p>
            <a:r>
              <a:rPr lang="en-US" i="1"/>
              <a:t>Exposure</a:t>
            </a:r>
            <a:r>
              <a:rPr lang="en-US"/>
              <a:t> which can be countered by a</a:t>
            </a:r>
          </a:p>
          <a:p>
            <a:r>
              <a:rPr lang="en-US" i="1"/>
              <a:t>Safeguard</a:t>
            </a:r>
            <a:r>
              <a:rPr lang="en-US"/>
              <a:t> or control</a:t>
            </a:r>
            <a:endParaRPr lang="en-US" i="1"/>
          </a:p>
          <a:p>
            <a:endParaRPr lang="en-US" i="1"/>
          </a:p>
          <a:p>
            <a:endParaRPr lang="en-US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controls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– </a:t>
            </a:r>
            <a:r>
              <a:rPr lang="en-US" dirty="0" err="1" smtClean="0"/>
              <a:t>Gates,Locks</a:t>
            </a:r>
            <a:r>
              <a:rPr lang="en-US" dirty="0" smtClean="0"/>
              <a:t>, Fences and . . epoxy in USB slots.</a:t>
            </a:r>
            <a:endParaRPr lang="en-US" dirty="0">
              <a:latin typeface="Arial Narrow" pitchFamily="34" charset="0"/>
            </a:endParaRPr>
          </a:p>
          <a:p>
            <a:r>
              <a:rPr lang="en-US" dirty="0"/>
              <a:t>Technical (AKA logical) – </a:t>
            </a:r>
            <a:r>
              <a:rPr lang="en-US" dirty="0" smtClean="0"/>
              <a:t>Encryption</a:t>
            </a:r>
            <a:r>
              <a:rPr lang="en-US" dirty="0"/>
              <a:t>, ACL’s, authentication mechanisms</a:t>
            </a:r>
          </a:p>
          <a:p>
            <a:r>
              <a:rPr lang="en-US" dirty="0"/>
              <a:t>Administrative controls – policies, procedures, HR screening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Risk management - Categories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Physical damage</a:t>
            </a:r>
          </a:p>
          <a:p>
            <a:r>
              <a:rPr lang="en-US"/>
              <a:t>Human interaction</a:t>
            </a:r>
          </a:p>
          <a:p>
            <a:r>
              <a:rPr lang="en-US"/>
              <a:t>Equipment malfunction</a:t>
            </a:r>
          </a:p>
          <a:p>
            <a:r>
              <a:rPr lang="en-US"/>
              <a:t>Inside and outside attacks</a:t>
            </a:r>
          </a:p>
          <a:p>
            <a:r>
              <a:rPr lang="en-US"/>
              <a:t>Misuse of data</a:t>
            </a:r>
          </a:p>
          <a:p>
            <a:r>
              <a:rPr lang="en-US"/>
              <a:t>Loss of data</a:t>
            </a:r>
          </a:p>
          <a:p>
            <a:r>
              <a:rPr lang="en-US"/>
              <a:t>Application error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Analysis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assets and their values</a:t>
            </a:r>
          </a:p>
          <a:p>
            <a:r>
              <a:rPr lang="en-US"/>
              <a:t>Identify vulnerabilities and threats</a:t>
            </a:r>
          </a:p>
          <a:p>
            <a:r>
              <a:rPr lang="en-US"/>
              <a:t>Quantify the probability and business impact</a:t>
            </a:r>
          </a:p>
          <a:p>
            <a:r>
              <a:rPr lang="en-US"/>
              <a:t>Provide cost/benefit analysis for the available solutions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Cost/Benefit for risk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Only cost effective solutions should be implemented</a:t>
            </a:r>
          </a:p>
          <a:p>
            <a:pPr>
              <a:lnSpc>
                <a:spcPct val="90000"/>
              </a:lnSpc>
            </a:pPr>
            <a:r>
              <a:rPr lang="en-US"/>
              <a:t>Do not provide a $10,000 fence to protect $1000 in equipment</a:t>
            </a:r>
          </a:p>
          <a:p>
            <a:pPr>
              <a:lnSpc>
                <a:spcPct val="90000"/>
              </a:lnSpc>
            </a:pPr>
            <a:r>
              <a:rPr lang="en-US"/>
              <a:t>If the equipment contains private customer data, build the fence</a:t>
            </a:r>
          </a:p>
          <a:p>
            <a:pPr>
              <a:lnSpc>
                <a:spcPct val="90000"/>
              </a:lnSpc>
            </a:pPr>
            <a:r>
              <a:rPr lang="en-US"/>
              <a:t>You must consider brand and reputation in the decision making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Determining value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It’s all about the bottom line</a:t>
            </a:r>
          </a:p>
          <a:p>
            <a:pPr>
              <a:lnSpc>
                <a:spcPct val="90000"/>
              </a:lnSpc>
            </a:pPr>
            <a:r>
              <a:rPr lang="en-US"/>
              <a:t>What would it cost to replace the asset (including labor, training, etc…)</a:t>
            </a:r>
          </a:p>
          <a:p>
            <a:pPr>
              <a:lnSpc>
                <a:spcPct val="90000"/>
              </a:lnSpc>
            </a:pPr>
            <a:r>
              <a:rPr lang="en-US"/>
              <a:t>What is the asset worth to someone else (Competing company, identity thief, burglar)</a:t>
            </a:r>
          </a:p>
          <a:p>
            <a:pPr>
              <a:lnSpc>
                <a:spcPct val="90000"/>
              </a:lnSpc>
            </a:pPr>
            <a:r>
              <a:rPr lang="en-US"/>
              <a:t>Liability if the asset is compromised?</a:t>
            </a:r>
          </a:p>
          <a:p>
            <a:pPr>
              <a:lnSpc>
                <a:spcPct val="90000"/>
              </a:lnSpc>
            </a:pPr>
            <a:r>
              <a:rPr lang="en-US"/>
              <a:t>A correct valuation will tell you what exactly is at risk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Identifying threats</a:t>
            </a:r>
          </a:p>
        </p:txBody>
      </p:sp>
      <p:graphicFrame>
        <p:nvGraphicFramePr>
          <p:cNvPr id="107556" name="Group 3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33431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Threat agent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Vulnerability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Threat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Virus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 AV 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Virus infection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Intruder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 security guard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Theft of physical 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 fire suppression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Facility damage, loss of life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Hacker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External-facing 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Unauthorized access to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Identifying threats (Continued)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Delayed loss also needs to be considered</a:t>
            </a:r>
          </a:p>
          <a:p>
            <a:r>
              <a:rPr lang="en-US"/>
              <a:t>What is the impact if your business loses private customer data?</a:t>
            </a:r>
          </a:p>
          <a:p>
            <a:r>
              <a:rPr lang="en-US"/>
              <a:t>What is the impact if the website is unavailable for 24 hours?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AM NOT A LAWYER (IANAL)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take anything I say as legal advice.  If you need legal advice, get a lawyer.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Then you can sue them if they tell you the wrong thing.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Analysis (Quantitative)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Attempts to assign hard numbers to risk</a:t>
            </a:r>
          </a:p>
          <a:p>
            <a:pPr>
              <a:lnSpc>
                <a:spcPct val="90000"/>
              </a:lnSpc>
            </a:pPr>
            <a:r>
              <a:rPr lang="en-US" sz="2800"/>
              <a:t>Combines the value of an asset, and loss potential of a threat, and rate of occurrence</a:t>
            </a:r>
          </a:p>
          <a:p>
            <a:pPr>
              <a:lnSpc>
                <a:spcPct val="90000"/>
              </a:lnSpc>
            </a:pPr>
            <a:r>
              <a:rPr lang="en-US" sz="2800"/>
              <a:t>The resulting numbers can give you a rough idea of what you should spend to implement countermeasures</a:t>
            </a:r>
          </a:p>
          <a:p>
            <a:pPr>
              <a:lnSpc>
                <a:spcPct val="90000"/>
              </a:lnSpc>
            </a:pPr>
            <a:r>
              <a:rPr lang="en-US" sz="2800"/>
              <a:t>It’s impossible to quantify everything to the dollar, but quantitative analysis provides a helpful model	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Quantitative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 Value * Exposure Factor = Single Loss Expectancy</a:t>
            </a:r>
          </a:p>
          <a:p>
            <a:r>
              <a:rPr lang="en-US" dirty="0" smtClean="0"/>
              <a:t>SLE * Annualized Rate of Occurrence = Annualized Loss Expectancy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$10k car * 100% (total) = 10k SLE</a:t>
            </a:r>
          </a:p>
          <a:p>
            <a:pPr>
              <a:buNone/>
            </a:pPr>
            <a:r>
              <a:rPr lang="en-US" dirty="0" smtClean="0"/>
              <a:t>$10k * 0.2 ARO (every 5 years) = $2k ALE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Analysis (Qualitative)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Involves assigning rough values to assets and threats based on experience, best practices, and opinion</a:t>
            </a:r>
          </a:p>
          <a:p>
            <a:r>
              <a:rPr lang="en-US"/>
              <a:t>Faster and easier than quantitative</a:t>
            </a:r>
          </a:p>
          <a:p>
            <a:r>
              <a:rPr lang="en-US"/>
              <a:t>Does not provide cost benefit analysis or loss expectancy numbers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782" t="17241" r="16207" b="8276"/>
          <a:stretch>
            <a:fillRect/>
          </a:stretch>
        </p:blipFill>
        <p:spPr bwMode="auto">
          <a:xfrm>
            <a:off x="0" y="0"/>
            <a:ext cx="9144000" cy="689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3568" t="28276" r="17588" b="22759"/>
          <a:stretch>
            <a:fillRect/>
          </a:stretch>
        </p:blipFill>
        <p:spPr bwMode="auto">
          <a:xfrm>
            <a:off x="0" y="1447800"/>
            <a:ext cx="9144000" cy="473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In-Class lab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 A – Provide a quantitative analysis for the lab computers and identify countermeasures. </a:t>
            </a:r>
          </a:p>
          <a:p>
            <a:r>
              <a:rPr lang="en-US" dirty="0"/>
              <a:t>Group B – Provide a qualitative analysis for the lab computers and identify countermeasures</a:t>
            </a:r>
          </a:p>
          <a:p>
            <a:r>
              <a:rPr lang="en-US" dirty="0"/>
              <a:t>Use pages </a:t>
            </a:r>
            <a:r>
              <a:rPr lang="en-US" dirty="0" smtClean="0"/>
              <a:t>86-103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Countermeasures/Safeguards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cost of the safeguard?</a:t>
            </a:r>
          </a:p>
          <a:p>
            <a:r>
              <a:rPr lang="en-US" dirty="0"/>
              <a:t>How effective is the safeguard?</a:t>
            </a:r>
          </a:p>
          <a:p>
            <a:r>
              <a:rPr lang="en-US" dirty="0"/>
              <a:t>What are the drawbacks or unintended consequences of introducing the safeguard</a:t>
            </a:r>
          </a:p>
          <a:p>
            <a:r>
              <a:rPr lang="en-US" dirty="0"/>
              <a:t>Will our fancy biometrics system leave our employees stuck outside</a:t>
            </a:r>
            <a:r>
              <a:rPr lang="en-US" dirty="0" smtClean="0"/>
              <a:t>?</a:t>
            </a:r>
          </a:p>
          <a:p>
            <a:r>
              <a:rPr lang="en-US" sz="3000" dirty="0" smtClean="0"/>
              <a:t>ALE before – ALE after – annual cost = value</a:t>
            </a: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Residual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4114800"/>
          </a:xfrm>
        </p:spPr>
        <p:txBody>
          <a:bodyPr/>
          <a:lstStyle/>
          <a:p>
            <a:r>
              <a:rPr lang="en-US" dirty="0" smtClean="0"/>
              <a:t>There is always some risk.</a:t>
            </a:r>
          </a:p>
          <a:p>
            <a:pPr>
              <a:buNone/>
            </a:pPr>
            <a:r>
              <a:rPr lang="en-US" dirty="0" smtClean="0"/>
              <a:t>(threats * vulnerability * asset value) =total risk</a:t>
            </a:r>
          </a:p>
          <a:p>
            <a:pPr>
              <a:buNone/>
            </a:pPr>
            <a:r>
              <a:rPr lang="en-US" dirty="0" smtClean="0"/>
              <a:t>Total risk – countermeasures = residual risk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Options for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– insurance (CDS?)</a:t>
            </a:r>
          </a:p>
          <a:p>
            <a:r>
              <a:rPr lang="en-US" dirty="0" smtClean="0"/>
              <a:t>Risk avoidance – get out of the CC business.</a:t>
            </a:r>
          </a:p>
          <a:p>
            <a:r>
              <a:rPr lang="en-US" dirty="0" smtClean="0"/>
              <a:t>Risk mitigation – what this book is about</a:t>
            </a:r>
          </a:p>
          <a:p>
            <a:r>
              <a:rPr lang="en-US" dirty="0" smtClean="0"/>
              <a:t>Accept the risk – </a:t>
            </a:r>
            <a:r>
              <a:rPr lang="en-US" dirty="0" smtClean="0"/>
              <a:t>‘the Fight Club Formula’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Due Care &amp; 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Due Care </a:t>
            </a:r>
            <a:r>
              <a:rPr lang="en-US" dirty="0" smtClean="0"/>
              <a:t>– shows that the company is taking the necessary steps to protect itself, resources, employees and customers. (Correct)</a:t>
            </a:r>
          </a:p>
          <a:p>
            <a:r>
              <a:rPr lang="en-US" b="1" dirty="0" smtClean="0"/>
              <a:t>Due Diligence </a:t>
            </a:r>
            <a:r>
              <a:rPr lang="en-US" dirty="0" smtClean="0"/>
              <a:t>– investigating and understanding the risks a company faces. (Detect)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C-I-A </a:t>
            </a:r>
            <a:r>
              <a:rPr lang="en-US" dirty="0"/>
              <a:t>Triad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Tells us what we are trying to accomplish</a:t>
            </a:r>
          </a:p>
          <a:p>
            <a:r>
              <a:rPr lang="en-US" dirty="0"/>
              <a:t>Allows us to measure our success in implementing security</a:t>
            </a:r>
          </a:p>
          <a:p>
            <a:r>
              <a:rPr lang="en-US" dirty="0"/>
              <a:t>Start here when designing a security program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Security policy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Organizational security policy – the rules as laid down by management. The playbook for all security activities.</a:t>
            </a:r>
          </a:p>
          <a:p>
            <a:r>
              <a:rPr lang="en-US" sz="2800" dirty="0"/>
              <a:t>Issue specific policy – provides guidance for a particular subject, such as appropriate use of the Internet or email systems</a:t>
            </a:r>
          </a:p>
          <a:p>
            <a:r>
              <a:rPr lang="en-US" sz="2800" dirty="0"/>
              <a:t>System specific policy – how our systems should be </a:t>
            </a:r>
            <a:r>
              <a:rPr lang="en-US" sz="2800" dirty="0" smtClean="0"/>
              <a:t>configured</a:t>
            </a:r>
          </a:p>
          <a:p>
            <a:r>
              <a:rPr lang="en-US" sz="2800" dirty="0" smtClean="0"/>
              <a:t>Standards, Guidelines &amp; Procedures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Email security policy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should go in it?</a:t>
            </a:r>
          </a:p>
          <a:p>
            <a:r>
              <a:rPr lang="en-US"/>
              <a:t>What should the penalties be for non-compliance?</a:t>
            </a:r>
          </a:p>
          <a:p>
            <a:r>
              <a:rPr lang="en-US"/>
              <a:t>Is it </a:t>
            </a:r>
            <a:r>
              <a:rPr lang="en-US" i="1"/>
              <a:t>enforceable</a:t>
            </a: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Data Classification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Allows for appropriate use of security resources when protecting data</a:t>
            </a:r>
          </a:p>
          <a:p>
            <a:pPr>
              <a:lnSpc>
                <a:spcPct val="90000"/>
              </a:lnSpc>
            </a:pPr>
            <a:r>
              <a:rPr lang="en-US"/>
              <a:t>Divided into multiple levels based on a defined system</a:t>
            </a:r>
          </a:p>
          <a:p>
            <a:pPr>
              <a:lnSpc>
                <a:spcPct val="90000"/>
              </a:lnSpc>
            </a:pPr>
            <a:r>
              <a:rPr lang="en-US"/>
              <a:t>Subjects should only be able to access data for which they are authorized</a:t>
            </a:r>
          </a:p>
          <a:p>
            <a:pPr>
              <a:lnSpc>
                <a:spcPct val="90000"/>
              </a:lnSpc>
            </a:pPr>
            <a:r>
              <a:rPr lang="en-US"/>
              <a:t>What types of data are top secret/Confidential vs. Unclassified/Public?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CEO – Highest ranking officer in the company</a:t>
            </a:r>
          </a:p>
          <a:p>
            <a:r>
              <a:rPr lang="en-US" dirty="0" smtClean="0"/>
              <a:t>CFO – finance and accounting</a:t>
            </a:r>
          </a:p>
          <a:p>
            <a:r>
              <a:rPr lang="en-US" dirty="0" smtClean="0"/>
              <a:t>CIO – head of information systems</a:t>
            </a:r>
          </a:p>
          <a:p>
            <a:r>
              <a:rPr lang="en-US" dirty="0" smtClean="0"/>
              <a:t>CSO – understanding and mitigating risk</a:t>
            </a:r>
          </a:p>
          <a:p>
            <a:r>
              <a:rPr lang="en-US" dirty="0" smtClean="0"/>
              <a:t>CISO – technology focus ‘sacrificial lamb’</a:t>
            </a:r>
            <a:endParaRPr lang="en-US" dirty="0" smtClean="0"/>
          </a:p>
          <a:p>
            <a:r>
              <a:rPr lang="en-US" dirty="0" smtClean="0"/>
              <a:t>Personal liability of CEO, CFO, board of directors and SOX/GLBA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Owner </a:t>
            </a:r>
            <a:r>
              <a:rPr lang="en-US" dirty="0" smtClean="0"/>
              <a:t>– member of management of a business unit who is ultimately responsible for a specific subset of information.  Due care responsibility.</a:t>
            </a:r>
          </a:p>
          <a:p>
            <a:r>
              <a:rPr lang="en-US" b="1" dirty="0" smtClean="0"/>
              <a:t>Data Custodian </a:t>
            </a:r>
            <a:r>
              <a:rPr lang="en-US" dirty="0" smtClean="0"/>
              <a:t>– maintains and protects data for the data owner.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Other important controls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checks (credit check, criminal history, etc.)</a:t>
            </a:r>
          </a:p>
          <a:p>
            <a:r>
              <a:rPr lang="en-US" dirty="0" smtClean="0"/>
              <a:t>Rotation </a:t>
            </a:r>
            <a:r>
              <a:rPr lang="en-US" dirty="0"/>
              <a:t>of duties</a:t>
            </a:r>
          </a:p>
          <a:p>
            <a:r>
              <a:rPr lang="en-US" dirty="0"/>
              <a:t>Separation of duties</a:t>
            </a:r>
          </a:p>
          <a:p>
            <a:r>
              <a:rPr lang="en-US" dirty="0"/>
              <a:t>Nondisclosure agreements (NDA)</a:t>
            </a:r>
          </a:p>
          <a:p>
            <a:r>
              <a:rPr lang="en-US" dirty="0"/>
              <a:t>Principle of least privilege</a:t>
            </a:r>
          </a:p>
          <a:p>
            <a:r>
              <a:rPr lang="en-US" dirty="0"/>
              <a:t>Mandatory vacation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Security awareness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Education is one of the most often-overlooked controls</a:t>
            </a:r>
          </a:p>
          <a:p>
            <a:r>
              <a:rPr lang="en-US"/>
              <a:t>The best computer systems can be defeated by social engineering attacks</a:t>
            </a:r>
          </a:p>
          <a:p>
            <a:r>
              <a:rPr lang="en-US"/>
              <a:t>Training needs to be tailored to the group receiving it – The IT staff and business staff need different approaches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Trash below this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Confidentiality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Ensures the necessary level of secrecy is enforced and prevents unauthorized disclosure</a:t>
            </a:r>
          </a:p>
          <a:p>
            <a:r>
              <a:rPr lang="en-US"/>
              <a:t>Threatened by social engineering attacks, any unauthorized access to data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r>
              <a:rPr lang="en-US" dirty="0" smtClean="0"/>
              <a:t>Security management lifecycle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Integrity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Provides assurance of accurate and reliable data, and prevents unauthorized modification</a:t>
            </a:r>
          </a:p>
          <a:p>
            <a:r>
              <a:rPr lang="en-US"/>
              <a:t>Threatened by data entry error, unauthorized access to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Availability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Ensures reliability and timely access to data and resources to authorized individuals</a:t>
            </a:r>
          </a:p>
          <a:p>
            <a:r>
              <a:rPr lang="en-US" dirty="0"/>
              <a:t>Threatened by </a:t>
            </a:r>
            <a:r>
              <a:rPr lang="en-US" dirty="0" err="1"/>
              <a:t>DoS</a:t>
            </a:r>
            <a:r>
              <a:rPr lang="en-US" dirty="0"/>
              <a:t> attacks and internal mistakes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algn="ctr"/>
            <a:r>
              <a:rPr lang="en-US" dirty="0" smtClean="0"/>
              <a:t>Examples of 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Firewalls?</a:t>
            </a:r>
          </a:p>
          <a:p>
            <a:r>
              <a:rPr lang="en-US" dirty="0" smtClean="0"/>
              <a:t>Windows Group Policies?</a:t>
            </a:r>
          </a:p>
          <a:p>
            <a:r>
              <a:rPr lang="en-US" dirty="0" smtClean="0"/>
              <a:t>Backups?</a:t>
            </a:r>
          </a:p>
          <a:p>
            <a:r>
              <a:rPr lang="en-US" dirty="0" smtClean="0"/>
              <a:t>Installing the latest version of Acrobat Reader?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Acrobat Reader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Acrobat Reader is Evil!!!!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Software bloat</a:t>
            </a:r>
            <a:r>
              <a:rPr lang="en-US" dirty="0" smtClean="0"/>
              <a:t> is a term used to describe the tendency of newer computer programs to . . . have many unnecessary features that are not used by end users, or just generally use more system resources than necessary, while offering little or no benefit to its users.</a:t>
            </a:r>
          </a:p>
          <a:p>
            <a:pPr>
              <a:buNone/>
            </a:pPr>
            <a:r>
              <a:rPr lang="en-US" dirty="0" smtClean="0"/>
              <a:t>		-</a:t>
            </a:r>
            <a:r>
              <a:rPr lang="en-US" sz="1800" i="1" dirty="0" smtClean="0"/>
              <a:t>Wikipedia</a:t>
            </a:r>
            <a:endParaRPr lang="en-US" sz="1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Security Starts at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approach vs. Bottom down</a:t>
            </a:r>
          </a:p>
          <a:p>
            <a:r>
              <a:rPr lang="en-US" dirty="0" smtClean="0"/>
              <a:t>You must have senior management buy-in.</a:t>
            </a:r>
          </a:p>
          <a:p>
            <a:r>
              <a:rPr lang="en-US" dirty="0" smtClean="0"/>
              <a:t>Determine overall security goals, then work down.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1587</TotalTime>
  <Words>1644</Words>
  <Application>Microsoft Office PowerPoint</Application>
  <PresentationFormat>On-screen Show (4:3)</PresentationFormat>
  <Paragraphs>253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Ocean</vt:lpstr>
      <vt:lpstr>IS 380 </vt:lpstr>
      <vt:lpstr>I AM NOT A LAWYER (IANAL)</vt:lpstr>
      <vt:lpstr>The C-I-A Triad</vt:lpstr>
      <vt:lpstr>Confidentiality</vt:lpstr>
      <vt:lpstr>Integrity</vt:lpstr>
      <vt:lpstr>Availability</vt:lpstr>
      <vt:lpstr>Examples of CIA</vt:lpstr>
      <vt:lpstr>Acrobat Reader is Evil!!!!</vt:lpstr>
      <vt:lpstr>Security Starts at the Top</vt:lpstr>
      <vt:lpstr>Security Life Cycle</vt:lpstr>
      <vt:lpstr>Information Risk Management</vt:lpstr>
      <vt:lpstr>Security components</vt:lpstr>
      <vt:lpstr>Types of controls</vt:lpstr>
      <vt:lpstr>Risk management - Categories</vt:lpstr>
      <vt:lpstr>Risk Analysis</vt:lpstr>
      <vt:lpstr>Cost/Benefit for risk</vt:lpstr>
      <vt:lpstr>Determining value</vt:lpstr>
      <vt:lpstr>Identifying threats</vt:lpstr>
      <vt:lpstr>Identifying threats (Continued)</vt:lpstr>
      <vt:lpstr>Risk Analysis (Quantitative)</vt:lpstr>
      <vt:lpstr>Quantitative RA</vt:lpstr>
      <vt:lpstr>Risk Analysis (Qualitative)</vt:lpstr>
      <vt:lpstr>Slide 23</vt:lpstr>
      <vt:lpstr>Quantitative VS. Qualitative</vt:lpstr>
      <vt:lpstr>In-Class lab</vt:lpstr>
      <vt:lpstr>Countermeasures/Safeguards</vt:lpstr>
      <vt:lpstr>Residual risk</vt:lpstr>
      <vt:lpstr>Options for Risk</vt:lpstr>
      <vt:lpstr>Due Care &amp; Due Diligence</vt:lpstr>
      <vt:lpstr>Security policy</vt:lpstr>
      <vt:lpstr>Email security policy</vt:lpstr>
      <vt:lpstr>Data Classification</vt:lpstr>
      <vt:lpstr>Roles</vt:lpstr>
      <vt:lpstr>Roles</vt:lpstr>
      <vt:lpstr>Other important controls</vt:lpstr>
      <vt:lpstr>Security awareness</vt:lpstr>
      <vt:lpstr>Questions?</vt:lpstr>
      <vt:lpstr>Slide 38</vt:lpstr>
      <vt:lpstr>Trash below this point</vt:lpstr>
      <vt:lpstr>Security management lifecycle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380</dc:title>
  <dc:creator>TJ O'Grady</dc:creator>
  <cp:lastModifiedBy>cary.barker</cp:lastModifiedBy>
  <cp:revision>92</cp:revision>
  <cp:lastPrinted>1601-01-01T00:00:00Z</cp:lastPrinted>
  <dcterms:created xsi:type="dcterms:W3CDTF">2007-01-23T10:46:59Z</dcterms:created>
  <dcterms:modified xsi:type="dcterms:W3CDTF">2010-01-27T20:47:14Z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