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1"/>
  </p:notesMasterIdLst>
  <p:sldIdLst>
    <p:sldId id="285" r:id="rId2"/>
    <p:sldId id="256" r:id="rId3"/>
    <p:sldId id="257" r:id="rId4"/>
    <p:sldId id="275" r:id="rId5"/>
    <p:sldId id="258" r:id="rId6"/>
    <p:sldId id="259" r:id="rId7"/>
    <p:sldId id="260" r:id="rId8"/>
    <p:sldId id="276" r:id="rId9"/>
    <p:sldId id="277" r:id="rId10"/>
    <p:sldId id="278" r:id="rId11"/>
    <p:sldId id="281" r:id="rId12"/>
    <p:sldId id="279" r:id="rId13"/>
    <p:sldId id="280" r:id="rId14"/>
    <p:sldId id="261" r:id="rId15"/>
    <p:sldId id="262" r:id="rId16"/>
    <p:sldId id="282" r:id="rId17"/>
    <p:sldId id="283" r:id="rId18"/>
    <p:sldId id="272" r:id="rId19"/>
    <p:sldId id="273" r:id="rId20"/>
    <p:sldId id="263" r:id="rId21"/>
    <p:sldId id="267" r:id="rId22"/>
    <p:sldId id="268" r:id="rId23"/>
    <p:sldId id="269" r:id="rId24"/>
    <p:sldId id="270" r:id="rId25"/>
    <p:sldId id="271" r:id="rId26"/>
    <p:sldId id="264" r:id="rId27"/>
    <p:sldId id="265" r:id="rId28"/>
    <p:sldId id="266" r:id="rId29"/>
    <p:sldId id="284"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5540" autoAdjust="0"/>
  </p:normalViewPr>
  <p:slideViewPr>
    <p:cSldViewPr>
      <p:cViewPr varScale="1">
        <p:scale>
          <a:sx n="69" d="100"/>
          <a:sy n="69" d="100"/>
        </p:scale>
        <p:origin x="-1602" y="-102"/>
      </p:cViewPr>
      <p:guideLst>
        <p:guide orient="horz" pos="2160"/>
        <p:guide pos="2880"/>
      </p:guideLst>
    </p:cSldViewPr>
  </p:slideViewPr>
  <p:outlineViewPr>
    <p:cViewPr>
      <p:scale>
        <a:sx n="33" d="100"/>
        <a:sy n="33" d="100"/>
      </p:scale>
      <p:origin x="0" y="442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B342F6-EFF6-4CD9-8D29-53F61F742DA9}" type="datetimeFigureOut">
              <a:rPr lang="en-US" smtClean="0"/>
              <a:pPr/>
              <a:t>2/3/2010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A5FB9-223B-4141-BF2F-AC8065157EB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P179</a:t>
            </a:r>
          </a:p>
          <a:p>
            <a:endParaRPr lang="en-US" dirty="0"/>
          </a:p>
        </p:txBody>
      </p:sp>
      <p:sp>
        <p:nvSpPr>
          <p:cNvPr id="4" name="Slide Number Placeholder 3"/>
          <p:cNvSpPr>
            <a:spLocks noGrp="1"/>
          </p:cNvSpPr>
          <p:nvPr>
            <p:ph type="sldNum" sz="quarter" idx="10"/>
          </p:nvPr>
        </p:nvSpPr>
        <p:spPr/>
        <p:txBody>
          <a:bodyPr/>
          <a:lstStyle/>
          <a:p>
            <a:fld id="{A73A5FB9-223B-4141-BF2F-AC8065157EB6}" type="slidenum">
              <a:rPr lang="en-US" smtClean="0"/>
              <a:pPr/>
              <a:t>7</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P210</a:t>
            </a:r>
          </a:p>
          <a:p>
            <a:endParaRPr lang="en-US" dirty="0"/>
          </a:p>
        </p:txBody>
      </p:sp>
      <p:sp>
        <p:nvSpPr>
          <p:cNvPr id="4" name="Slide Number Placeholder 3"/>
          <p:cNvSpPr>
            <a:spLocks noGrp="1"/>
          </p:cNvSpPr>
          <p:nvPr>
            <p:ph type="sldNum" sz="quarter" idx="10"/>
          </p:nvPr>
        </p:nvSpPr>
        <p:spPr/>
        <p:txBody>
          <a:bodyPr/>
          <a:lstStyle/>
          <a:p>
            <a:fld id="{A73A5FB9-223B-4141-BF2F-AC8065157EB6}" type="slidenum">
              <a:rPr lang="en-US" smtClean="0"/>
              <a:pPr/>
              <a:t>20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P216</a:t>
            </a:r>
          </a:p>
          <a:p>
            <a:r>
              <a:rPr lang="en-US" dirty="0" smtClean="0"/>
              <a:t>Content/context on p220</a:t>
            </a:r>
            <a:endParaRPr lang="en-US" dirty="0"/>
          </a:p>
        </p:txBody>
      </p:sp>
      <p:sp>
        <p:nvSpPr>
          <p:cNvPr id="4" name="Slide Number Placeholder 3"/>
          <p:cNvSpPr>
            <a:spLocks noGrp="1"/>
          </p:cNvSpPr>
          <p:nvPr>
            <p:ph type="sldNum" sz="quarter" idx="10"/>
          </p:nvPr>
        </p:nvSpPr>
        <p:spPr/>
        <p:txBody>
          <a:bodyPr/>
          <a:lstStyle/>
          <a:p>
            <a:fld id="{A73A5FB9-223B-4141-BF2F-AC8065157EB6}" type="slidenum">
              <a:rPr lang="en-US" smtClean="0"/>
              <a:pPr/>
              <a:t>21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P219-220</a:t>
            </a:r>
            <a:endParaRPr lang="en-US" dirty="0"/>
          </a:p>
        </p:txBody>
      </p:sp>
      <p:sp>
        <p:nvSpPr>
          <p:cNvPr id="4" name="Slide Number Placeholder 3"/>
          <p:cNvSpPr>
            <a:spLocks noGrp="1"/>
          </p:cNvSpPr>
          <p:nvPr>
            <p:ph type="sldNum" sz="quarter" idx="10"/>
          </p:nvPr>
        </p:nvSpPr>
        <p:spPr/>
        <p:txBody>
          <a:bodyPr/>
          <a:lstStyle/>
          <a:p>
            <a:fld id="{A73A5FB9-223B-4141-BF2F-AC8065157EB6}" type="slidenum">
              <a:rPr lang="en-US" smtClean="0"/>
              <a:pPr/>
              <a:t>22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p242</a:t>
            </a:r>
            <a:endParaRPr lang="en-US" dirty="0"/>
          </a:p>
        </p:txBody>
      </p:sp>
      <p:sp>
        <p:nvSpPr>
          <p:cNvPr id="4" name="Slide Number Placeholder 3"/>
          <p:cNvSpPr>
            <a:spLocks noGrp="1"/>
          </p:cNvSpPr>
          <p:nvPr>
            <p:ph type="sldNum" sz="quarter" idx="10"/>
          </p:nvPr>
        </p:nvSpPr>
        <p:spPr/>
        <p:txBody>
          <a:bodyPr/>
          <a:lstStyle/>
          <a:p>
            <a:fld id="{A73A5FB9-223B-4141-BF2F-AC8065157EB6}"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P184</a:t>
            </a:r>
          </a:p>
          <a:p>
            <a:r>
              <a:rPr lang="en-US" dirty="0" smtClean="0"/>
              <a:t>More on salts: http://en.wikipedia.org/wiki/Password_cracking </a:t>
            </a:r>
            <a:endParaRPr lang="en-US" dirty="0"/>
          </a:p>
        </p:txBody>
      </p:sp>
      <p:sp>
        <p:nvSpPr>
          <p:cNvPr id="4" name="Slide Number Placeholder 3"/>
          <p:cNvSpPr>
            <a:spLocks noGrp="1"/>
          </p:cNvSpPr>
          <p:nvPr>
            <p:ph type="sldNum" sz="quarter" idx="10"/>
          </p:nvPr>
        </p:nvSpPr>
        <p:spPr/>
        <p:txBody>
          <a:bodyPr/>
          <a:lstStyle/>
          <a:p>
            <a:fld id="{A73A5FB9-223B-4141-BF2F-AC8065157EB6}"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p185</a:t>
            </a:r>
            <a:endParaRPr lang="en-US" dirty="0"/>
          </a:p>
        </p:txBody>
      </p:sp>
      <p:sp>
        <p:nvSpPr>
          <p:cNvPr id="4" name="Slide Number Placeholder 3"/>
          <p:cNvSpPr>
            <a:spLocks noGrp="1"/>
          </p:cNvSpPr>
          <p:nvPr>
            <p:ph type="sldNum" sz="quarter" idx="10"/>
          </p:nvPr>
        </p:nvSpPr>
        <p:spPr/>
        <p:txBody>
          <a:bodyPr/>
          <a:lstStyle/>
          <a:p>
            <a:fld id="{A73A5FB9-223B-4141-BF2F-AC8065157EB6}"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P191</a:t>
            </a:r>
          </a:p>
          <a:p>
            <a:r>
              <a:rPr lang="en-US" dirty="0" err="1" smtClean="0"/>
              <a:t>Microprobing</a:t>
            </a:r>
            <a:r>
              <a:rPr lang="en-US" dirty="0" smtClean="0"/>
              <a:t> is on p194</a:t>
            </a:r>
            <a:endParaRPr lang="en-US" dirty="0"/>
          </a:p>
        </p:txBody>
      </p:sp>
      <p:sp>
        <p:nvSpPr>
          <p:cNvPr id="4" name="Slide Number Placeholder 3"/>
          <p:cNvSpPr>
            <a:spLocks noGrp="1"/>
          </p:cNvSpPr>
          <p:nvPr>
            <p:ph type="sldNum" sz="quarter" idx="10"/>
          </p:nvPr>
        </p:nvSpPr>
        <p:spPr/>
        <p:txBody>
          <a:bodyPr/>
          <a:lstStyle/>
          <a:p>
            <a:fld id="{A73A5FB9-223B-4141-BF2F-AC8065157EB6}"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p195</a:t>
            </a:r>
            <a:endParaRPr lang="en-US" dirty="0"/>
          </a:p>
        </p:txBody>
      </p:sp>
      <p:sp>
        <p:nvSpPr>
          <p:cNvPr id="4" name="Slide Number Placeholder 3"/>
          <p:cNvSpPr>
            <a:spLocks noGrp="1"/>
          </p:cNvSpPr>
          <p:nvPr>
            <p:ph type="sldNum" sz="quarter" idx="10"/>
          </p:nvPr>
        </p:nvSpPr>
        <p:spPr/>
        <p:txBody>
          <a:bodyPr/>
          <a:lstStyle/>
          <a:p>
            <a:fld id="{A73A5FB9-223B-4141-BF2F-AC8065157EB6}" type="slidenum">
              <a:rPr lang="en-US" smtClean="0"/>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p196</a:t>
            </a:r>
            <a:endParaRPr lang="en-US" dirty="0"/>
          </a:p>
        </p:txBody>
      </p:sp>
      <p:sp>
        <p:nvSpPr>
          <p:cNvPr id="4" name="Slide Number Placeholder 3"/>
          <p:cNvSpPr>
            <a:spLocks noGrp="1"/>
          </p:cNvSpPr>
          <p:nvPr>
            <p:ph type="sldNum" sz="quarter" idx="10"/>
          </p:nvPr>
        </p:nvSpPr>
        <p:spPr/>
        <p:txBody>
          <a:bodyPr/>
          <a:lstStyle/>
          <a:p>
            <a:fld id="{A73A5FB9-223B-4141-BF2F-AC8065157EB6}" type="slidenum">
              <a:rPr lang="en-US" smtClean="0"/>
              <a:pPr/>
              <a:t>15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p202</a:t>
            </a:r>
            <a:endParaRPr lang="en-US" dirty="0"/>
          </a:p>
        </p:txBody>
      </p:sp>
      <p:sp>
        <p:nvSpPr>
          <p:cNvPr id="4" name="Slide Number Placeholder 3"/>
          <p:cNvSpPr>
            <a:spLocks noGrp="1"/>
          </p:cNvSpPr>
          <p:nvPr>
            <p:ph type="sldNum" sz="quarter" idx="10"/>
          </p:nvPr>
        </p:nvSpPr>
        <p:spPr/>
        <p:txBody>
          <a:bodyPr/>
          <a:lstStyle/>
          <a:p>
            <a:fld id="{A73A5FB9-223B-4141-BF2F-AC8065157EB6}" type="slidenum">
              <a:rPr lang="en-US" smtClean="0"/>
              <a:pPr/>
              <a:t>16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REF: http://www.kerberos.org/software/tutorial.html </a:t>
            </a:r>
          </a:p>
          <a:p>
            <a:endParaRPr lang="en-US" dirty="0" smtClean="0"/>
          </a:p>
          <a:p>
            <a:r>
              <a:rPr lang="en-US" dirty="0" smtClean="0"/>
              <a:t>It is important to underline that an application server never communicates directly with the Key Distribution Center: the service tickets, even if </a:t>
            </a:r>
            <a:r>
              <a:rPr lang="en-US" dirty="0" err="1" smtClean="0"/>
              <a:t>packeted</a:t>
            </a:r>
            <a:r>
              <a:rPr lang="en-US" dirty="0" smtClean="0"/>
              <a:t> by TGS, reach the service only through the client wishing to access them. The messages we will discuss are listed below (see also the figure below):</a:t>
            </a:r>
          </a:p>
          <a:p>
            <a:r>
              <a:rPr lang="en-US" b="1" dirty="0" smtClean="0"/>
              <a:t>AS_REQ</a:t>
            </a:r>
            <a:r>
              <a:rPr lang="en-US" dirty="0" smtClean="0"/>
              <a:t> is the initial user authentication request (i.e. made with </a:t>
            </a:r>
            <a:r>
              <a:rPr lang="en-US" dirty="0" err="1" smtClean="0"/>
              <a:t>kinit</a:t>
            </a:r>
            <a:r>
              <a:rPr lang="en-US" dirty="0" smtClean="0"/>
              <a:t>) This message is directed to the KDC component known as Authentication Server (AS); </a:t>
            </a:r>
          </a:p>
          <a:p>
            <a:r>
              <a:rPr lang="en-US" b="1" dirty="0" smtClean="0"/>
              <a:t>AS_REP</a:t>
            </a:r>
            <a:r>
              <a:rPr lang="en-US" dirty="0" smtClean="0"/>
              <a:t> is the reply of the Authentication Server to the previous request. Basically it contains the TGT (encrypted using the TGS secret key) and the session key (encrypted using the secret key of the requesting user); </a:t>
            </a:r>
          </a:p>
          <a:p>
            <a:r>
              <a:rPr lang="en-US" b="1" dirty="0" smtClean="0"/>
              <a:t>TGS_REQ</a:t>
            </a:r>
            <a:r>
              <a:rPr lang="en-US" dirty="0" smtClean="0"/>
              <a:t> is the request from the client to the Ticket Granting Server (TGS) for a service ticket. This packet includes the TGT obtained from the previous message and an authenticator generated by the client and encrypted with the session key; </a:t>
            </a:r>
          </a:p>
          <a:p>
            <a:r>
              <a:rPr lang="en-US" b="1" dirty="0" smtClean="0"/>
              <a:t>TGS_REP</a:t>
            </a:r>
            <a:r>
              <a:rPr lang="en-US" dirty="0" smtClean="0"/>
              <a:t> is the reply of the Ticket Granting Server to the previous request. Located inside is the requested service ticket (encrypted with the secret key of the service) and a service session key generated by TGS and encrypted using the previous session key generated by the AS; </a:t>
            </a:r>
          </a:p>
          <a:p>
            <a:r>
              <a:rPr lang="en-US" b="1" dirty="0" smtClean="0"/>
              <a:t>AP_REQ</a:t>
            </a:r>
            <a:r>
              <a:rPr lang="en-US" dirty="0" smtClean="0"/>
              <a:t> is the request that the client sends to an application server to access a service. The components are the service ticket obtained from TGS with the previous reply and an authenticator again generated by the client, but this time encrypted using the service session key (generated by TGS); </a:t>
            </a:r>
          </a:p>
          <a:p>
            <a:r>
              <a:rPr lang="en-US" b="1" dirty="0" smtClean="0"/>
              <a:t>AP_REP</a:t>
            </a:r>
            <a:r>
              <a:rPr lang="en-US" dirty="0" smtClean="0"/>
              <a:t> is the reply that the application server gives to the client to prove it really is the server the client is expecting. This packet is not always requested. The client requests the server for it only when mutual authentication is necessary. </a:t>
            </a:r>
          </a:p>
          <a:p>
            <a:endParaRPr lang="en-US" dirty="0"/>
          </a:p>
        </p:txBody>
      </p:sp>
      <p:sp>
        <p:nvSpPr>
          <p:cNvPr id="4" name="Slide Number Placeholder 3"/>
          <p:cNvSpPr>
            <a:spLocks noGrp="1"/>
          </p:cNvSpPr>
          <p:nvPr>
            <p:ph type="sldNum" sz="quarter" idx="10"/>
          </p:nvPr>
        </p:nvSpPr>
        <p:spPr/>
        <p:txBody>
          <a:bodyPr/>
          <a:lstStyle/>
          <a:p>
            <a:fld id="{A73A5FB9-223B-4141-BF2F-AC8065157EB6}" type="slidenum">
              <a:rPr lang="en-US" smtClean="0"/>
              <a:pPr/>
              <a:t>17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p209</a:t>
            </a:r>
            <a:endParaRPr lang="en-US" dirty="0"/>
          </a:p>
        </p:txBody>
      </p:sp>
      <p:sp>
        <p:nvSpPr>
          <p:cNvPr id="4" name="Slide Number Placeholder 3"/>
          <p:cNvSpPr>
            <a:spLocks noGrp="1"/>
          </p:cNvSpPr>
          <p:nvPr>
            <p:ph type="sldNum" sz="quarter" idx="10"/>
          </p:nvPr>
        </p:nvSpPr>
        <p:spPr/>
        <p:txBody>
          <a:bodyPr/>
          <a:lstStyle/>
          <a:p>
            <a:fld id="{A73A5FB9-223B-4141-BF2F-AC8065157EB6}"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7210"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7211"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smtClean="0"/>
            </a:lvl1pPr>
          </a:lstStyle>
          <a:p>
            <a:pPr>
              <a:defRPr/>
            </a:pPr>
            <a:endParaRPr lang="en-US"/>
          </a:p>
        </p:txBody>
      </p:sp>
      <p:sp>
        <p:nvSpPr>
          <p:cNvPr id="45" name="Rectangle 45"/>
          <p:cNvSpPr>
            <a:spLocks noGrp="1" noChangeArrowheads="1"/>
          </p:cNvSpPr>
          <p:nvPr>
            <p:ph type="ftr" sz="quarter" idx="11"/>
          </p:nvPr>
        </p:nvSpPr>
        <p:spPr/>
        <p:txBody>
          <a:bodyPr/>
          <a:lstStyle>
            <a:lvl1pPr>
              <a:defRPr smtClean="0"/>
            </a:lvl1pPr>
          </a:lstStyle>
          <a:p>
            <a:pPr>
              <a:defRPr/>
            </a:pPr>
            <a:endParaRPr lang="en-US"/>
          </a:p>
        </p:txBody>
      </p:sp>
      <p:sp>
        <p:nvSpPr>
          <p:cNvPr id="46" name="Rectangle 46"/>
          <p:cNvSpPr>
            <a:spLocks noGrp="1" noChangeArrowheads="1"/>
          </p:cNvSpPr>
          <p:nvPr>
            <p:ph type="sldNum" sz="quarter" idx="12"/>
          </p:nvPr>
        </p:nvSpPr>
        <p:spPr/>
        <p:txBody>
          <a:bodyPr/>
          <a:lstStyle>
            <a:lvl1pPr>
              <a:defRPr smtClean="0"/>
            </a:lvl1pPr>
          </a:lstStyle>
          <a:p>
            <a:pPr>
              <a:defRPr/>
            </a:pPr>
            <a:fld id="{714228D9-FDD1-4A41-BC7D-56D142E3E2F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37EF53D2-3FCE-49FA-BBAF-86CC2EBEF74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15002BC4-27C1-4C25-B93B-8E82C8CE03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0A5B8506-82F6-43F3-A444-E4C683D638E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9CD1DCB4-46E6-4A13-AAF8-76FA76775FF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211F02CB-7528-4C73-971B-03EFA284201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p>
        </p:txBody>
      </p:sp>
      <p:sp>
        <p:nvSpPr>
          <p:cNvPr id="8" name="Rectangle 45"/>
          <p:cNvSpPr>
            <a:spLocks noGrp="1" noChangeArrowheads="1"/>
          </p:cNvSpPr>
          <p:nvPr>
            <p:ph type="ftr" sz="quarter" idx="11"/>
          </p:nvPr>
        </p:nvSpPr>
        <p:spPr>
          <a:ln/>
        </p:spPr>
        <p:txBody>
          <a:bodyPr/>
          <a:lstStyle>
            <a:lvl1pPr>
              <a:defRPr/>
            </a:lvl1pPr>
          </a:lstStyle>
          <a:p>
            <a:pPr>
              <a:defRPr/>
            </a:pPr>
            <a:endParaRPr lang="en-US"/>
          </a:p>
        </p:txBody>
      </p:sp>
      <p:sp>
        <p:nvSpPr>
          <p:cNvPr id="9" name="Rectangle 46"/>
          <p:cNvSpPr>
            <a:spLocks noGrp="1" noChangeArrowheads="1"/>
          </p:cNvSpPr>
          <p:nvPr>
            <p:ph type="sldNum" sz="quarter" idx="12"/>
          </p:nvPr>
        </p:nvSpPr>
        <p:spPr>
          <a:ln/>
        </p:spPr>
        <p:txBody>
          <a:bodyPr/>
          <a:lstStyle>
            <a:lvl1pPr>
              <a:defRPr/>
            </a:lvl1pPr>
          </a:lstStyle>
          <a:p>
            <a:pPr>
              <a:defRPr/>
            </a:pPr>
            <a:fld id="{323DBF88-1B5E-4EC4-B1FC-2AA6BB410DA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p>
        </p:txBody>
      </p:sp>
      <p:sp>
        <p:nvSpPr>
          <p:cNvPr id="5" name="Rectangle 46"/>
          <p:cNvSpPr>
            <a:spLocks noGrp="1" noChangeArrowheads="1"/>
          </p:cNvSpPr>
          <p:nvPr>
            <p:ph type="sldNum" sz="quarter" idx="12"/>
          </p:nvPr>
        </p:nvSpPr>
        <p:spPr>
          <a:ln/>
        </p:spPr>
        <p:txBody>
          <a:bodyPr/>
          <a:lstStyle>
            <a:lvl1pPr>
              <a:defRPr/>
            </a:lvl1pPr>
          </a:lstStyle>
          <a:p>
            <a:pPr>
              <a:defRPr/>
            </a:pPr>
            <a:fld id="{8C2857C6-EA06-479E-BA10-BA4A4C6DE5A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p>
        </p:txBody>
      </p:sp>
      <p:sp>
        <p:nvSpPr>
          <p:cNvPr id="3" name="Rectangle 45"/>
          <p:cNvSpPr>
            <a:spLocks noGrp="1" noChangeArrowheads="1"/>
          </p:cNvSpPr>
          <p:nvPr>
            <p:ph type="ftr" sz="quarter" idx="11"/>
          </p:nvPr>
        </p:nvSpPr>
        <p:spPr>
          <a:ln/>
        </p:spPr>
        <p:txBody>
          <a:bodyPr/>
          <a:lstStyle>
            <a:lvl1pPr>
              <a:defRPr/>
            </a:lvl1pPr>
          </a:lstStyle>
          <a:p>
            <a:pPr>
              <a:defRPr/>
            </a:pPr>
            <a:endParaRPr lang="en-US"/>
          </a:p>
        </p:txBody>
      </p:sp>
      <p:sp>
        <p:nvSpPr>
          <p:cNvPr id="4" name="Rectangle 46"/>
          <p:cNvSpPr>
            <a:spLocks noGrp="1" noChangeArrowheads="1"/>
          </p:cNvSpPr>
          <p:nvPr>
            <p:ph type="sldNum" sz="quarter" idx="12"/>
          </p:nvPr>
        </p:nvSpPr>
        <p:spPr>
          <a:ln/>
        </p:spPr>
        <p:txBody>
          <a:bodyPr/>
          <a:lstStyle>
            <a:lvl1pPr>
              <a:defRPr/>
            </a:lvl1pPr>
          </a:lstStyle>
          <a:p>
            <a:pPr>
              <a:defRPr/>
            </a:pPr>
            <a:fld id="{32A8E390-BFE6-433C-A1E6-AE56AA07666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D5D1E7BB-C22E-4B57-B815-1CA0DF9673F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47680336-5EF6-47E3-B9BB-CBE18BEB28C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6147"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6148"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6149"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6150"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6151"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6152"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6153"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6154"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6155"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6156"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6157"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6158"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6159"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6160"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6161"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6162"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6163"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6164"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6165"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6166"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6167"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6168"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6169"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6170"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6171"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6172"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6173"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6174"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6175"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6176"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6177"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6178"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6179"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6180"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6181"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6182"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1068" name="Group 39"/>
            <p:cNvGrpSpPr>
              <a:grpSpLocks/>
            </p:cNvGrpSpPr>
            <p:nvPr userDrawn="1"/>
          </p:nvGrpSpPr>
          <p:grpSpPr bwMode="auto">
            <a:xfrm>
              <a:off x="0" y="1632"/>
              <a:ext cx="5758" cy="1858"/>
              <a:chOff x="0" y="1632"/>
              <a:chExt cx="5758" cy="1858"/>
            </a:xfrm>
          </p:grpSpPr>
          <p:sp>
            <p:nvSpPr>
              <p:cNvPr id="6184"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6185"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6186"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8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88"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effectLst>
                  <a:outerShdw blurRad="38100" dist="38100" dir="2700000" algn="tl">
                    <a:srgbClr val="000000"/>
                  </a:outerShdw>
                </a:effectLst>
              </a:defRPr>
            </a:lvl1pPr>
          </a:lstStyle>
          <a:p>
            <a:pPr>
              <a:defRPr/>
            </a:pPr>
            <a:endParaRPr lang="en-US"/>
          </a:p>
        </p:txBody>
      </p:sp>
      <p:sp>
        <p:nvSpPr>
          <p:cNvPr id="6189"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defRPr>
            </a:lvl1pPr>
          </a:lstStyle>
          <a:p>
            <a:pPr>
              <a:defRPr/>
            </a:pPr>
            <a:endParaRPr lang="en-US"/>
          </a:p>
        </p:txBody>
      </p:sp>
      <p:sp>
        <p:nvSpPr>
          <p:cNvPr id="6190"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defRPr>
            </a:lvl1pPr>
          </a:lstStyle>
          <a:p>
            <a:pPr>
              <a:defRPr/>
            </a:pPr>
            <a:fld id="{AE618786-BC34-4DE8-B724-8E0818B07546}"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urvey.mailfrontier.com/survey/quiztest.cgi?themailfrontierphishingiqtes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freerainbowtables.com/en/tables/ntl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project-rainbowcrack.com/tutorial_gui.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Tonight</a:t>
            </a:r>
            <a:endParaRPr lang="en-US" dirty="0"/>
          </a:p>
        </p:txBody>
      </p:sp>
      <p:sp>
        <p:nvSpPr>
          <p:cNvPr id="3" name="Content Placeholder 2"/>
          <p:cNvSpPr>
            <a:spLocks noGrp="1"/>
          </p:cNvSpPr>
          <p:nvPr>
            <p:ph idx="1"/>
          </p:nvPr>
        </p:nvSpPr>
        <p:spPr/>
        <p:txBody>
          <a:bodyPr/>
          <a:lstStyle/>
          <a:p>
            <a:r>
              <a:rPr lang="en-US" dirty="0" smtClean="0"/>
              <a:t>1) Where we are</a:t>
            </a:r>
          </a:p>
          <a:p>
            <a:r>
              <a:rPr lang="en-US" dirty="0" smtClean="0"/>
              <a:t>2) Article Presentation(s)</a:t>
            </a:r>
          </a:p>
          <a:p>
            <a:r>
              <a:rPr lang="en-US" dirty="0" smtClean="0"/>
              <a:t>3</a:t>
            </a:r>
            <a:r>
              <a:rPr lang="en-US" dirty="0" smtClean="0"/>
              <a:t>) Quiz</a:t>
            </a:r>
          </a:p>
          <a:p>
            <a:r>
              <a:rPr lang="en-US" dirty="0" smtClean="0"/>
              <a:t>4</a:t>
            </a:r>
            <a:r>
              <a:rPr lang="en-US" dirty="0" smtClean="0"/>
              <a:t>) Lecture</a:t>
            </a:r>
          </a:p>
          <a:p>
            <a:r>
              <a:rPr lang="en-US" dirty="0" smtClean="0"/>
              <a:t>5</a:t>
            </a:r>
            <a:r>
              <a:rPr lang="en-US" dirty="0" smtClean="0"/>
              <a:t>) In-class lab(s)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4818" name="Picture 2" descr="http://www.l0phtcrack.com/images/report.png"/>
          <p:cNvPicPr>
            <a:picLocks noChangeAspect="1" noChangeArrowheads="1"/>
          </p:cNvPicPr>
          <p:nvPr/>
        </p:nvPicPr>
        <p:blipFill>
          <a:blip r:embed="rId2" cstate="print"/>
          <a:srcRect/>
          <a:stretch>
            <a:fillRect/>
          </a:stretch>
        </p:blipFill>
        <p:spPr bwMode="auto">
          <a:xfrm>
            <a:off x="838200" y="0"/>
            <a:ext cx="7467600" cy="720649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smtClean="0"/>
              <a:t>Password management</a:t>
            </a:r>
          </a:p>
        </p:txBody>
      </p:sp>
      <p:sp>
        <p:nvSpPr>
          <p:cNvPr id="25603" name="Rectangle 3"/>
          <p:cNvSpPr>
            <a:spLocks noGrp="1" noChangeArrowheads="1"/>
          </p:cNvSpPr>
          <p:nvPr>
            <p:ph type="body" idx="1"/>
          </p:nvPr>
        </p:nvSpPr>
        <p:spPr/>
        <p:txBody>
          <a:bodyPr/>
          <a:lstStyle/>
          <a:p>
            <a:pPr eaLnBrk="1" hangingPunct="1">
              <a:defRPr/>
            </a:pPr>
            <a:r>
              <a:rPr lang="en-US" smtClean="0"/>
              <a:t>Password synchronization</a:t>
            </a:r>
          </a:p>
          <a:p>
            <a:pPr eaLnBrk="1" hangingPunct="1">
              <a:defRPr/>
            </a:pPr>
            <a:r>
              <a:rPr lang="en-US" smtClean="0"/>
              <a:t>Self-service password reset (Cognitive password?)</a:t>
            </a:r>
          </a:p>
          <a:p>
            <a:pPr eaLnBrk="1" hangingPunct="1">
              <a:defRPr/>
            </a:pPr>
            <a:r>
              <a:rPr lang="en-US" smtClean="0"/>
              <a:t>Assisted password reset</a:t>
            </a:r>
          </a:p>
          <a:p>
            <a:pPr eaLnBrk="1" hangingPunct="1">
              <a:defRPr/>
            </a:pPr>
            <a:r>
              <a:rPr lang="en-US" smtClean="0"/>
              <a:t>Single-sign on</a:t>
            </a:r>
          </a:p>
          <a:p>
            <a:pPr eaLnBrk="1" hangingPunct="1">
              <a:defRPr/>
            </a:pPr>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Token Devices</a:t>
            </a:r>
            <a:endParaRPr lang="en-US" dirty="0"/>
          </a:p>
        </p:txBody>
      </p:sp>
      <p:sp>
        <p:nvSpPr>
          <p:cNvPr id="3" name="Content Placeholder 2"/>
          <p:cNvSpPr>
            <a:spLocks noGrp="1"/>
          </p:cNvSpPr>
          <p:nvPr>
            <p:ph idx="1"/>
          </p:nvPr>
        </p:nvSpPr>
        <p:spPr/>
        <p:txBody>
          <a:bodyPr/>
          <a:lstStyle/>
          <a:p>
            <a:r>
              <a:rPr lang="en-US" dirty="0" smtClean="0"/>
              <a:t>RSA/</a:t>
            </a:r>
            <a:r>
              <a:rPr lang="en-US" dirty="0" err="1" smtClean="0"/>
              <a:t>Authentix</a:t>
            </a:r>
            <a:r>
              <a:rPr lang="en-US" dirty="0" smtClean="0"/>
              <a:t>, etc</a:t>
            </a:r>
          </a:p>
          <a:p>
            <a:r>
              <a:rPr lang="en-US" dirty="0" smtClean="0"/>
              <a:t>Bloomberg token</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 Card</a:t>
            </a:r>
            <a:endParaRPr lang="en-US" dirty="0"/>
          </a:p>
        </p:txBody>
      </p:sp>
      <p:sp>
        <p:nvSpPr>
          <p:cNvPr id="3" name="Content Placeholder 2"/>
          <p:cNvSpPr>
            <a:spLocks noGrp="1"/>
          </p:cNvSpPr>
          <p:nvPr>
            <p:ph idx="1"/>
          </p:nvPr>
        </p:nvSpPr>
        <p:spPr/>
        <p:txBody>
          <a:bodyPr/>
          <a:lstStyle/>
          <a:p>
            <a:r>
              <a:rPr lang="en-US" dirty="0" smtClean="0"/>
              <a:t>Not a memory card (swipe card to enter a building), but could be coupled with one.  Stevenson card is a memory card.</a:t>
            </a:r>
          </a:p>
          <a:p>
            <a:pPr lvl="1"/>
            <a:r>
              <a:rPr lang="en-US" dirty="0" err="1" smtClean="0"/>
              <a:t>Prox</a:t>
            </a:r>
            <a:r>
              <a:rPr lang="en-US" dirty="0" smtClean="0"/>
              <a:t> cards suck.</a:t>
            </a:r>
          </a:p>
          <a:p>
            <a:r>
              <a:rPr lang="en-US" dirty="0" smtClean="0"/>
              <a:t>Smart card has a small CPU on it. 2-factor auth (PIN).</a:t>
            </a:r>
          </a:p>
          <a:p>
            <a:pPr lvl="1"/>
            <a:r>
              <a:rPr lang="en-US" dirty="0" smtClean="0"/>
              <a:t>Contact – insert into a card reader</a:t>
            </a:r>
          </a:p>
          <a:p>
            <a:pPr lvl="1"/>
            <a:r>
              <a:rPr lang="en-US" dirty="0" smtClean="0"/>
              <a:t>Contactless – has an antenna.</a:t>
            </a:r>
          </a:p>
          <a:p>
            <a:pPr lvl="1"/>
            <a:r>
              <a:rPr lang="en-US" dirty="0" err="1" smtClean="0"/>
              <a:t>Microprobing</a:t>
            </a:r>
            <a:r>
              <a:rPr lang="en-US" dirty="0" smtClean="0"/>
              <a:t>?</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smtClean="0"/>
              <a:t>Authorization</a:t>
            </a:r>
          </a:p>
        </p:txBody>
      </p:sp>
      <p:sp>
        <p:nvSpPr>
          <p:cNvPr id="11267" name="Rectangle 3"/>
          <p:cNvSpPr>
            <a:spLocks noGrp="1" noChangeArrowheads="1"/>
          </p:cNvSpPr>
          <p:nvPr>
            <p:ph type="body" idx="1"/>
          </p:nvPr>
        </p:nvSpPr>
        <p:spPr/>
        <p:txBody>
          <a:bodyPr/>
          <a:lstStyle/>
          <a:p>
            <a:pPr eaLnBrk="1" hangingPunct="1">
              <a:defRPr/>
            </a:pPr>
            <a:r>
              <a:rPr lang="en-US" dirty="0" smtClean="0"/>
              <a:t>Access criteria may include:</a:t>
            </a:r>
          </a:p>
          <a:p>
            <a:pPr eaLnBrk="1" hangingPunct="1">
              <a:defRPr/>
            </a:pPr>
            <a:r>
              <a:rPr lang="en-US" dirty="0" smtClean="0"/>
              <a:t>Roles – job assignment/function</a:t>
            </a:r>
          </a:p>
          <a:p>
            <a:pPr eaLnBrk="1" hangingPunct="1">
              <a:defRPr/>
            </a:pPr>
            <a:r>
              <a:rPr lang="en-US" dirty="0" smtClean="0"/>
              <a:t>Groups</a:t>
            </a:r>
          </a:p>
          <a:p>
            <a:pPr eaLnBrk="1" hangingPunct="1">
              <a:defRPr/>
            </a:pPr>
            <a:r>
              <a:rPr lang="en-US" dirty="0" smtClean="0"/>
              <a:t>Physical or logical (network address) location</a:t>
            </a:r>
          </a:p>
          <a:p>
            <a:pPr eaLnBrk="1" hangingPunct="1">
              <a:defRPr/>
            </a:pPr>
            <a:r>
              <a:rPr lang="en-US" dirty="0" smtClean="0"/>
              <a:t>Time of day</a:t>
            </a:r>
          </a:p>
          <a:p>
            <a:pPr eaLnBrk="1" hangingPunct="1">
              <a:defRPr/>
            </a:pPr>
            <a:r>
              <a:rPr lang="en-US" dirty="0" smtClean="0"/>
              <a:t>Transaction type</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dirty="0" smtClean="0"/>
              <a:t>Authorization (Continued)</a:t>
            </a:r>
          </a:p>
        </p:txBody>
      </p:sp>
      <p:sp>
        <p:nvSpPr>
          <p:cNvPr id="12291" name="Rectangle 3"/>
          <p:cNvSpPr>
            <a:spLocks noGrp="1" noChangeArrowheads="1"/>
          </p:cNvSpPr>
          <p:nvPr>
            <p:ph type="body" idx="1"/>
          </p:nvPr>
        </p:nvSpPr>
        <p:spPr/>
        <p:txBody>
          <a:bodyPr/>
          <a:lstStyle/>
          <a:p>
            <a:pPr eaLnBrk="1" hangingPunct="1">
              <a:defRPr/>
            </a:pPr>
            <a:r>
              <a:rPr lang="en-US" dirty="0" smtClean="0"/>
              <a:t>Default to no access</a:t>
            </a:r>
          </a:p>
          <a:p>
            <a:pPr eaLnBrk="1" hangingPunct="1">
              <a:defRPr/>
            </a:pPr>
            <a:r>
              <a:rPr lang="en-US" dirty="0" smtClean="0"/>
              <a:t>Need to know (Least privilege)</a:t>
            </a:r>
          </a:p>
          <a:p>
            <a:pPr eaLnBrk="1" hangingPunct="1">
              <a:defRPr/>
            </a:pPr>
            <a:r>
              <a:rPr lang="en-US" dirty="0" smtClean="0"/>
              <a:t>Single sign-on models (Kerberos, thin clients...)</a:t>
            </a:r>
          </a:p>
          <a:p>
            <a:pPr eaLnBrk="1" hangingPunct="1">
              <a:defRPr/>
            </a:pPr>
            <a:endParaRPr lang="en-US" dirty="0" smtClean="0"/>
          </a:p>
          <a:p>
            <a:pPr eaLnBrk="1" hangingPunct="1">
              <a:defRPr/>
            </a:pPr>
            <a:r>
              <a:rPr lang="en-US" dirty="0" smtClean="0"/>
              <a:t>Authorization creep</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Kerberos</a:t>
            </a:r>
            <a:endParaRPr lang="en-US" dirty="0"/>
          </a:p>
        </p:txBody>
      </p:sp>
      <p:sp>
        <p:nvSpPr>
          <p:cNvPr id="3" name="Content Placeholder 2"/>
          <p:cNvSpPr>
            <a:spLocks noGrp="1"/>
          </p:cNvSpPr>
          <p:nvPr>
            <p:ph idx="1"/>
          </p:nvPr>
        </p:nvSpPr>
        <p:spPr/>
        <p:txBody>
          <a:bodyPr/>
          <a:lstStyle/>
          <a:p>
            <a:r>
              <a:rPr lang="en-US" dirty="0" smtClean="0"/>
              <a:t>Uses symmetric crypto</a:t>
            </a:r>
          </a:p>
          <a:p>
            <a:r>
              <a:rPr lang="en-US" dirty="0" smtClean="0"/>
              <a:t>KDC (Key Distribution Center) – holds all keys. EVERYONE TRUSTS THE KDC</a:t>
            </a:r>
          </a:p>
          <a:p>
            <a:r>
              <a:rPr lang="en-US" dirty="0" smtClean="0"/>
              <a:t>Principals – users, computers, services, etc.</a:t>
            </a:r>
          </a:p>
          <a:p>
            <a:r>
              <a:rPr lang="en-US" dirty="0" smtClean="0"/>
              <a:t>Ticket – Ticket Granting Service on KDC gives a principal a ticket to authenticate to another principal.</a:t>
            </a:r>
          </a:p>
          <a:p>
            <a:r>
              <a:rPr lang="en-US" dirty="0" smtClean="0"/>
              <a:t>Services never contact the KDC.</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7410" name="Picture 2" descr="Kerberos Authentication Messages"/>
          <p:cNvPicPr>
            <a:picLocks noChangeAspect="1" noChangeArrowheads="1"/>
          </p:cNvPicPr>
          <p:nvPr/>
        </p:nvPicPr>
        <p:blipFill>
          <a:blip r:embed="rId3" cstate="print"/>
          <a:srcRect t="7773" b="2283"/>
          <a:stretch>
            <a:fillRect/>
          </a:stretch>
        </p:blipFill>
        <p:spPr bwMode="auto">
          <a:xfrm>
            <a:off x="0" y="0"/>
            <a:ext cx="9144000" cy="6858000"/>
          </a:xfrm>
          <a:prstGeom prst="rect">
            <a:avLst/>
          </a:prstGeom>
          <a:noFill/>
        </p:spPr>
      </p:pic>
      <p:sp>
        <p:nvSpPr>
          <p:cNvPr id="5" name="Footer Placeholder 4"/>
          <p:cNvSpPr>
            <a:spLocks noGrp="1"/>
          </p:cNvSpPr>
          <p:nvPr>
            <p:ph type="ftr" sz="quarter" idx="11"/>
          </p:nvPr>
        </p:nvSpPr>
        <p:spPr/>
        <p:txBody>
          <a:bodyPr/>
          <a:lstStyle/>
          <a:p>
            <a:pPr>
              <a:defRPr/>
            </a:pPr>
            <a:r>
              <a:rPr lang="en-US" dirty="0" smtClean="0"/>
              <a:t>Source: http://www.kerberos.org/software/tutorial.html</a:t>
            </a:r>
            <a:endParaRPr lang="en-US" dirty="0"/>
          </a:p>
        </p:txBody>
      </p:sp>
      <p:sp>
        <p:nvSpPr>
          <p:cNvPr id="6" name="Right Arrow 5"/>
          <p:cNvSpPr/>
          <p:nvPr/>
        </p:nvSpPr>
        <p:spPr bwMode="auto">
          <a:xfrm rot="20488926">
            <a:off x="1320597" y="1053455"/>
            <a:ext cx="3342293" cy="69071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normalizeH="0" baseline="0" dirty="0" smtClean="0">
                <a:ln w="12700">
                  <a:solidFill>
                    <a:schemeClr val="tx1"/>
                  </a:solidFill>
                  <a:prstDash val="solid"/>
                </a:ln>
                <a:solidFill>
                  <a:srgbClr val="C00000"/>
                </a:solidFill>
                <a:effectLst>
                  <a:outerShdw blurRad="41275" dist="20320" dir="1800000" algn="tl" rotWithShape="0">
                    <a:srgbClr val="000000">
                      <a:alpha val="40000"/>
                    </a:srgbClr>
                  </a:outerShdw>
                </a:effectLst>
                <a:latin typeface="Arial" charset="0"/>
              </a:rPr>
              <a:t>Login</a:t>
            </a:r>
          </a:p>
        </p:txBody>
      </p:sp>
      <p:sp>
        <p:nvSpPr>
          <p:cNvPr id="7" name="Left Arrow 6"/>
          <p:cNvSpPr/>
          <p:nvPr/>
        </p:nvSpPr>
        <p:spPr bwMode="auto">
          <a:xfrm rot="20526730">
            <a:off x="1560977" y="1670575"/>
            <a:ext cx="3204926" cy="635800"/>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normalizeH="0" baseline="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charset="0"/>
              </a:rPr>
              <a:t>TGT</a:t>
            </a:r>
          </a:p>
        </p:txBody>
      </p:sp>
      <p:sp>
        <p:nvSpPr>
          <p:cNvPr id="9" name="Right Arrow 8"/>
          <p:cNvSpPr/>
          <p:nvPr/>
        </p:nvSpPr>
        <p:spPr bwMode="auto">
          <a:xfrm rot="20607874">
            <a:off x="1517692" y="2113119"/>
            <a:ext cx="3207403" cy="110943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normalizeH="0" baseline="0" dirty="0" smtClean="0">
                <a:ln w="12700">
                  <a:solidFill>
                    <a:schemeClr val="tx2"/>
                  </a:solidFill>
                  <a:prstDash val="solid"/>
                </a:ln>
                <a:solidFill>
                  <a:srgbClr val="C00000"/>
                </a:solidFill>
                <a:effectLst>
                  <a:outerShdw blurRad="41275" dist="20320" dir="1800000" algn="tl" rotWithShape="0">
                    <a:srgbClr val="000000">
                      <a:alpha val="40000"/>
                    </a:srgbClr>
                  </a:outerShdw>
                </a:effectLst>
                <a:latin typeface="Arial" charset="0"/>
              </a:rPr>
              <a:t>TGT &amp; Service ticket request</a:t>
            </a:r>
          </a:p>
        </p:txBody>
      </p:sp>
      <p:sp>
        <p:nvSpPr>
          <p:cNvPr id="10" name="Left Arrow 9"/>
          <p:cNvSpPr/>
          <p:nvPr/>
        </p:nvSpPr>
        <p:spPr bwMode="auto">
          <a:xfrm rot="20600095">
            <a:off x="1751909" y="2763183"/>
            <a:ext cx="2936601" cy="956715"/>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normalizeH="0" baseline="0" dirty="0" smtClean="0">
                <a:ln w="12700">
                  <a:solidFill>
                    <a:schemeClr val="tx2"/>
                  </a:solidFill>
                  <a:prstDash val="solid"/>
                </a:ln>
                <a:solidFill>
                  <a:srgbClr val="C00000"/>
                </a:solidFill>
                <a:effectLst>
                  <a:outerShdw blurRad="41275" dist="20320" dir="1800000" algn="tl" rotWithShape="0">
                    <a:srgbClr val="000000">
                      <a:alpha val="40000"/>
                    </a:srgbClr>
                  </a:outerShdw>
                </a:effectLst>
                <a:latin typeface="Arial" charset="0"/>
              </a:rPr>
              <a:t>Service Ticket &amp; Service session key</a:t>
            </a:r>
          </a:p>
        </p:txBody>
      </p:sp>
      <p:sp>
        <p:nvSpPr>
          <p:cNvPr id="11" name="Right Arrow 10"/>
          <p:cNvSpPr/>
          <p:nvPr/>
        </p:nvSpPr>
        <p:spPr bwMode="auto">
          <a:xfrm rot="1171310">
            <a:off x="949681" y="4160841"/>
            <a:ext cx="5410200" cy="6858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Application</a:t>
            </a:r>
            <a:r>
              <a:rPr kumimoji="0" lang="en-US" sz="1800" b="1" i="0" u="none" strike="noStrike" normalizeH="0" baseline="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charset="0"/>
              </a:rPr>
              <a:t> Request (Ticket &amp; Session key)</a:t>
            </a:r>
          </a:p>
        </p:txBody>
      </p:sp>
      <p:sp>
        <p:nvSpPr>
          <p:cNvPr id="12" name="Left Arrow 11"/>
          <p:cNvSpPr/>
          <p:nvPr/>
        </p:nvSpPr>
        <p:spPr bwMode="auto">
          <a:xfrm rot="1193966">
            <a:off x="159699" y="4466626"/>
            <a:ext cx="6217344" cy="685800"/>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normalizeH="0" baseline="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charset="0"/>
              </a:rPr>
              <a:t>Server Authentication reply (optional)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strVal val="#ppt_w*0.70"/>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strVal val="#ppt_w*0.70"/>
                                          </p:val>
                                        </p:tav>
                                        <p:tav tm="100000">
                                          <p:val>
                                            <p:strVal val="#ppt_w"/>
                                          </p:val>
                                        </p:tav>
                                      </p:tavLst>
                                    </p:anim>
                                    <p:anim calcmode="lin" valueType="num">
                                      <p:cBhvr>
                                        <p:cTn id="15" dur="500" fill="hold"/>
                                        <p:tgtEl>
                                          <p:spTgt spid="7"/>
                                        </p:tgtEl>
                                        <p:attrNameLst>
                                          <p:attrName>ppt_h</p:attrName>
                                        </p:attrNameLst>
                                      </p:cBhvr>
                                      <p:tavLst>
                                        <p:tav tm="0">
                                          <p:val>
                                            <p:strVal val="#ppt_h"/>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strVal val="#ppt_w*0.70"/>
                                          </p:val>
                                        </p:tav>
                                        <p:tav tm="100000">
                                          <p:val>
                                            <p:strVal val="#ppt_w"/>
                                          </p:val>
                                        </p:tav>
                                      </p:tavLst>
                                    </p:anim>
                                    <p:anim calcmode="lin" valueType="num">
                                      <p:cBhvr>
                                        <p:cTn id="22" dur="500" fill="hold"/>
                                        <p:tgtEl>
                                          <p:spTgt spid="9"/>
                                        </p:tgtEl>
                                        <p:attrNameLst>
                                          <p:attrName>ppt_h</p:attrName>
                                        </p:attrNameLst>
                                      </p:cBhvr>
                                      <p:tavLst>
                                        <p:tav tm="0">
                                          <p:val>
                                            <p:strVal val="#ppt_h"/>
                                          </p:val>
                                        </p:tav>
                                        <p:tav tm="100000">
                                          <p:val>
                                            <p:strVal val="#ppt_h"/>
                                          </p:val>
                                        </p:tav>
                                      </p:tavLst>
                                    </p:anim>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ppt_w</p:attrName>
                                        </p:attrNameLst>
                                      </p:cBhvr>
                                      <p:tavLst>
                                        <p:tav tm="0">
                                          <p:val>
                                            <p:strVal val="#ppt_w*0.70"/>
                                          </p:val>
                                        </p:tav>
                                        <p:tav tm="100000">
                                          <p:val>
                                            <p:strVal val="#ppt_w"/>
                                          </p:val>
                                        </p:tav>
                                      </p:tavLst>
                                    </p:anim>
                                    <p:anim calcmode="lin" valueType="num">
                                      <p:cBhvr>
                                        <p:cTn id="29" dur="500" fill="hold"/>
                                        <p:tgtEl>
                                          <p:spTgt spid="10"/>
                                        </p:tgtEl>
                                        <p:attrNameLst>
                                          <p:attrName>ppt_h</p:attrName>
                                        </p:attrNameLst>
                                      </p:cBhvr>
                                      <p:tavLst>
                                        <p:tav tm="0">
                                          <p:val>
                                            <p:strVal val="#ppt_h"/>
                                          </p:val>
                                        </p:tav>
                                        <p:tav tm="100000">
                                          <p:val>
                                            <p:strVal val="#ppt_h"/>
                                          </p:val>
                                        </p:tav>
                                      </p:tavLst>
                                    </p:anim>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strVal val="#ppt_w*0.70"/>
                                          </p:val>
                                        </p:tav>
                                        <p:tav tm="100000">
                                          <p:val>
                                            <p:strVal val="#ppt_w"/>
                                          </p:val>
                                        </p:tav>
                                      </p:tavLst>
                                    </p:anim>
                                    <p:anim calcmode="lin" valueType="num">
                                      <p:cBhvr>
                                        <p:cTn id="36" dur="500" fill="hold"/>
                                        <p:tgtEl>
                                          <p:spTgt spid="11"/>
                                        </p:tgtEl>
                                        <p:attrNameLst>
                                          <p:attrName>ppt_h</p:attrName>
                                        </p:attrNameLst>
                                      </p:cBhvr>
                                      <p:tavLst>
                                        <p:tav tm="0">
                                          <p:val>
                                            <p:strVal val="#ppt_h"/>
                                          </p:val>
                                        </p:tav>
                                        <p:tav tm="100000">
                                          <p:val>
                                            <p:strVal val="#ppt_h"/>
                                          </p:val>
                                        </p:tav>
                                      </p:tavLst>
                                    </p:anim>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strVal val="#ppt_w*0.70"/>
                                          </p:val>
                                        </p:tav>
                                        <p:tav tm="100000">
                                          <p:val>
                                            <p:strVal val="#ppt_w"/>
                                          </p:val>
                                        </p:tav>
                                      </p:tavLst>
                                    </p:anim>
                                    <p:anim calcmode="lin" valueType="num">
                                      <p:cBhvr>
                                        <p:cTn id="43" dur="500" fill="hold"/>
                                        <p:tgtEl>
                                          <p:spTgt spid="12"/>
                                        </p:tgtEl>
                                        <p:attrNameLst>
                                          <p:attrName>ppt_h</p:attrName>
                                        </p:attrNameLst>
                                      </p:cBhvr>
                                      <p:tavLst>
                                        <p:tav tm="0">
                                          <p:val>
                                            <p:strVal val="#ppt_h"/>
                                          </p:val>
                                        </p:tav>
                                        <p:tav tm="100000">
                                          <p:val>
                                            <p:strVal val="#ppt_h"/>
                                          </p:val>
                                        </p:tav>
                                      </p:tavLst>
                                    </p:anim>
                                    <p:animEffect transition="in" filter="fade">
                                      <p:cBhvr>
                                        <p:cTn id="4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11"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dirty="0" smtClean="0"/>
              <a:t>Access Control Technologies</a:t>
            </a:r>
          </a:p>
        </p:txBody>
      </p:sp>
      <p:sp>
        <p:nvSpPr>
          <p:cNvPr id="23555" name="Rectangle 3"/>
          <p:cNvSpPr>
            <a:spLocks noGrp="1" noChangeArrowheads="1"/>
          </p:cNvSpPr>
          <p:nvPr>
            <p:ph type="body" idx="1"/>
          </p:nvPr>
        </p:nvSpPr>
        <p:spPr/>
        <p:txBody>
          <a:bodyPr/>
          <a:lstStyle/>
          <a:p>
            <a:pPr eaLnBrk="1" hangingPunct="1">
              <a:defRPr/>
            </a:pPr>
            <a:r>
              <a:rPr lang="en-US" smtClean="0"/>
              <a:t>Directory services (Active Directory)</a:t>
            </a:r>
          </a:p>
          <a:p>
            <a:pPr eaLnBrk="1" hangingPunct="1">
              <a:defRPr/>
            </a:pPr>
            <a:r>
              <a:rPr lang="en-US" smtClean="0"/>
              <a:t>Web access management</a:t>
            </a:r>
          </a:p>
          <a:p>
            <a:pPr eaLnBrk="1" hangingPunct="1">
              <a:defRPr/>
            </a:pPr>
            <a:r>
              <a:rPr lang="en-US" smtClean="0"/>
              <a:t>Password management</a:t>
            </a:r>
          </a:p>
          <a:p>
            <a:pPr eaLnBrk="1" hangingPunct="1">
              <a:defRPr/>
            </a:pPr>
            <a:r>
              <a:rPr lang="en-US" smtClean="0"/>
              <a:t>Single sign-on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smtClean="0"/>
              <a:t>Directory services</a:t>
            </a:r>
          </a:p>
        </p:txBody>
      </p:sp>
      <p:sp>
        <p:nvSpPr>
          <p:cNvPr id="24579" name="Rectangle 3"/>
          <p:cNvSpPr>
            <a:spLocks noGrp="1" noChangeArrowheads="1"/>
          </p:cNvSpPr>
          <p:nvPr>
            <p:ph type="body" idx="1"/>
          </p:nvPr>
        </p:nvSpPr>
        <p:spPr/>
        <p:txBody>
          <a:bodyPr/>
          <a:lstStyle/>
          <a:p>
            <a:pPr eaLnBrk="1" hangingPunct="1">
              <a:defRPr/>
            </a:pPr>
            <a:r>
              <a:rPr lang="en-US" smtClean="0"/>
              <a:t>A collection of unique objects</a:t>
            </a:r>
          </a:p>
          <a:p>
            <a:pPr eaLnBrk="1" hangingPunct="1">
              <a:defRPr/>
            </a:pPr>
            <a:r>
              <a:rPr lang="en-US" smtClean="0"/>
              <a:t>Each object has a series of attributes</a:t>
            </a:r>
          </a:p>
          <a:p>
            <a:pPr eaLnBrk="1" hangingPunct="1">
              <a:defRPr/>
            </a:pPr>
            <a:r>
              <a:rPr lang="en-US" smtClean="0"/>
              <a:t>Controls Identification, authentication, and access control rules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dirty="0" smtClean="0"/>
              <a:t>Access Control and Physical Security</a:t>
            </a:r>
          </a:p>
        </p:txBody>
      </p:sp>
      <p:sp>
        <p:nvSpPr>
          <p:cNvPr id="2051" name="Rectangle 3"/>
          <p:cNvSpPr>
            <a:spLocks noGrp="1" noChangeArrowheads="1"/>
          </p:cNvSpPr>
          <p:nvPr>
            <p:ph type="subTitle" idx="1"/>
          </p:nvPr>
        </p:nvSpPr>
        <p:spPr/>
        <p:txBody>
          <a:bodyPr/>
          <a:lstStyle/>
          <a:p>
            <a:pPr eaLnBrk="1" hangingPunct="1">
              <a:defRPr/>
            </a:pPr>
            <a:r>
              <a:rPr lang="en-US" dirty="0" smtClean="0"/>
              <a:t>IS 380</a:t>
            </a:r>
          </a:p>
          <a:p>
            <a:pPr eaLnBrk="1" hangingPunct="1">
              <a:defRPr/>
            </a:pPr>
            <a:r>
              <a:rPr lang="en-US" dirty="0" smtClean="0"/>
              <a:t>Chapter 4</a:t>
            </a:r>
          </a:p>
          <a:p>
            <a:pPr eaLnBrk="1" hangingPunct="1">
              <a:defRPr/>
            </a:pPr>
            <a:r>
              <a:rPr lang="en-US" dirty="0" smtClean="0"/>
              <a:t>(Class 3)</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smtClean="0"/>
              <a:t>Access control models</a:t>
            </a:r>
          </a:p>
        </p:txBody>
      </p:sp>
      <p:sp>
        <p:nvSpPr>
          <p:cNvPr id="13315" name="Rectangle 3"/>
          <p:cNvSpPr>
            <a:spLocks noGrp="1" noChangeArrowheads="1"/>
          </p:cNvSpPr>
          <p:nvPr>
            <p:ph type="body" idx="1"/>
          </p:nvPr>
        </p:nvSpPr>
        <p:spPr/>
        <p:txBody>
          <a:bodyPr/>
          <a:lstStyle/>
          <a:p>
            <a:pPr eaLnBrk="1" hangingPunct="1">
              <a:lnSpc>
                <a:spcPct val="90000"/>
              </a:lnSpc>
              <a:defRPr/>
            </a:pPr>
            <a:r>
              <a:rPr lang="en-US" dirty="0" smtClean="0"/>
              <a:t>Discretionary access control (ACL’s, user assigned rights, i.e. Windows)</a:t>
            </a:r>
          </a:p>
          <a:p>
            <a:pPr eaLnBrk="1" hangingPunct="1">
              <a:lnSpc>
                <a:spcPct val="90000"/>
              </a:lnSpc>
              <a:defRPr/>
            </a:pPr>
            <a:r>
              <a:rPr lang="en-US" dirty="0" smtClean="0"/>
              <a:t>Mandatory access control (Security labels are assigned by classification level, and users must be at that level or higher and satisfy need-to-know. Controlled by the OS)</a:t>
            </a:r>
          </a:p>
          <a:p>
            <a:pPr eaLnBrk="1" hangingPunct="1">
              <a:lnSpc>
                <a:spcPct val="90000"/>
              </a:lnSpc>
              <a:defRPr/>
            </a:pPr>
            <a:r>
              <a:rPr lang="en-US" dirty="0" smtClean="0"/>
              <a:t>Role-Based access control – Defining what each role in the company does and assigning rights as a group</a:t>
            </a:r>
          </a:p>
          <a:p>
            <a:pPr eaLnBrk="1" hangingPunct="1">
              <a:lnSpc>
                <a:spcPct val="90000"/>
              </a:lnSpc>
              <a:defRPr/>
            </a:pP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smtClean="0"/>
              <a:t>Access Control Techniques</a:t>
            </a:r>
          </a:p>
        </p:txBody>
      </p:sp>
      <p:sp>
        <p:nvSpPr>
          <p:cNvPr id="18435" name="Rectangle 3"/>
          <p:cNvSpPr>
            <a:spLocks noGrp="1" noChangeArrowheads="1"/>
          </p:cNvSpPr>
          <p:nvPr>
            <p:ph type="body" idx="1"/>
          </p:nvPr>
        </p:nvSpPr>
        <p:spPr/>
        <p:txBody>
          <a:bodyPr/>
          <a:lstStyle/>
          <a:p>
            <a:pPr eaLnBrk="1" hangingPunct="1">
              <a:defRPr/>
            </a:pPr>
            <a:r>
              <a:rPr lang="en-US" dirty="0" smtClean="0"/>
              <a:t>Rule-based (if X, then Y)</a:t>
            </a:r>
          </a:p>
          <a:p>
            <a:pPr eaLnBrk="1" hangingPunct="1">
              <a:defRPr/>
            </a:pPr>
            <a:r>
              <a:rPr lang="en-US" dirty="0" smtClean="0"/>
              <a:t>Constrained user interfaces (Restricted database views)</a:t>
            </a:r>
          </a:p>
          <a:p>
            <a:pPr eaLnBrk="1" hangingPunct="1">
              <a:defRPr/>
            </a:pPr>
            <a:r>
              <a:rPr lang="en-US" dirty="0" smtClean="0"/>
              <a:t>Content-dependent (object content – SS#)</a:t>
            </a:r>
          </a:p>
          <a:p>
            <a:pPr eaLnBrk="1" hangingPunct="1">
              <a:defRPr/>
            </a:pPr>
            <a:r>
              <a:rPr lang="en-US" dirty="0" smtClean="0"/>
              <a:t>Context-dependent (Firewall and TCP setup)</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sz="4000" smtClean="0"/>
              <a:t>Access Control Techniques (Cont.)</a:t>
            </a:r>
          </a:p>
        </p:txBody>
      </p:sp>
      <p:sp>
        <p:nvSpPr>
          <p:cNvPr id="19459" name="Rectangle 3"/>
          <p:cNvSpPr>
            <a:spLocks noGrp="1" noChangeArrowheads="1"/>
          </p:cNvSpPr>
          <p:nvPr>
            <p:ph type="body" idx="1"/>
          </p:nvPr>
        </p:nvSpPr>
        <p:spPr/>
        <p:txBody>
          <a:bodyPr/>
          <a:lstStyle/>
          <a:p>
            <a:pPr eaLnBrk="1" hangingPunct="1">
              <a:defRPr/>
            </a:pPr>
            <a:r>
              <a:rPr lang="en-US" smtClean="0"/>
              <a:t>Capability tables vs. ACLs</a:t>
            </a:r>
          </a:p>
          <a:p>
            <a:pPr eaLnBrk="1" hangingPunct="1">
              <a:defRPr/>
            </a:pPr>
            <a:r>
              <a:rPr lang="en-US" smtClean="0"/>
              <a:t>Both are forms of access matrices</a:t>
            </a:r>
          </a:p>
          <a:p>
            <a:pPr eaLnBrk="1" hangingPunct="1">
              <a:defRPr/>
            </a:pPr>
            <a:r>
              <a:rPr lang="en-US" smtClean="0"/>
              <a:t>Capability tables are applied to subjects (People)</a:t>
            </a:r>
          </a:p>
          <a:p>
            <a:pPr eaLnBrk="1" hangingPunct="1">
              <a:defRPr/>
            </a:pPr>
            <a:r>
              <a:rPr lang="en-US" smtClean="0"/>
              <a:t>ACLs are applied to objects (hardware)</a:t>
            </a:r>
          </a:p>
          <a:p>
            <a:pPr eaLnBrk="1" hangingPunct="1">
              <a:defRPr/>
            </a:pPr>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en-US" smtClean="0"/>
              <a:t>Accountability</a:t>
            </a:r>
          </a:p>
        </p:txBody>
      </p:sp>
      <p:sp>
        <p:nvSpPr>
          <p:cNvPr id="20483" name="Rectangle 3"/>
          <p:cNvSpPr>
            <a:spLocks noGrp="1" noChangeArrowheads="1"/>
          </p:cNvSpPr>
          <p:nvPr>
            <p:ph type="body" idx="1"/>
          </p:nvPr>
        </p:nvSpPr>
        <p:spPr/>
        <p:txBody>
          <a:bodyPr/>
          <a:lstStyle/>
          <a:p>
            <a:pPr eaLnBrk="1" hangingPunct="1">
              <a:defRPr/>
            </a:pPr>
            <a:r>
              <a:rPr lang="en-US" dirty="0" smtClean="0"/>
              <a:t>Auditing</a:t>
            </a:r>
          </a:p>
          <a:p>
            <a:pPr eaLnBrk="1" hangingPunct="1">
              <a:defRPr/>
            </a:pPr>
            <a:r>
              <a:rPr lang="en-US" dirty="0" smtClean="0"/>
              <a:t>System level, Application level, user level events</a:t>
            </a:r>
          </a:p>
          <a:p>
            <a:pPr eaLnBrk="1" hangingPunct="1">
              <a:defRPr/>
            </a:pPr>
            <a:r>
              <a:rPr lang="en-US" dirty="0" smtClean="0"/>
              <a:t>Protect audit logs</a:t>
            </a:r>
          </a:p>
          <a:p>
            <a:pPr lvl="1" eaLnBrk="1" hangingPunct="1">
              <a:defRPr/>
            </a:pPr>
            <a:r>
              <a:rPr lang="en-US" dirty="0" smtClean="0"/>
              <a:t>Scrubbing?</a:t>
            </a:r>
          </a:p>
          <a:p>
            <a:pPr lvl="1" eaLnBrk="1" hangingPunct="1">
              <a:defRPr/>
            </a:pPr>
            <a:r>
              <a:rPr lang="en-US" dirty="0" smtClean="0"/>
              <a:t>WORM media . . . </a:t>
            </a:r>
            <a:r>
              <a:rPr lang="en-US" dirty="0" err="1" smtClean="0"/>
              <a:t>Syslog</a:t>
            </a:r>
            <a:r>
              <a:rPr lang="en-US" dirty="0" smtClean="0"/>
              <a:t> . . .etc.</a:t>
            </a:r>
          </a:p>
          <a:p>
            <a:pPr eaLnBrk="1" hangingPunct="1">
              <a:defRPr/>
            </a:pPr>
            <a:r>
              <a:rPr lang="en-US" dirty="0" smtClean="0"/>
              <a:t>Post-breach is too late to start auditing</a:t>
            </a:r>
          </a:p>
          <a:p>
            <a:pPr eaLnBrk="1" hangingPunct="1">
              <a:defRPr/>
            </a:pPr>
            <a:r>
              <a:rPr lang="en-US" dirty="0" smtClean="0"/>
              <a:t>Need to establish clipping levels</a:t>
            </a:r>
          </a:p>
          <a:p>
            <a:pPr eaLnBrk="1" hangingPunct="1">
              <a:defRPr/>
            </a:pPr>
            <a:endParaRPr lang="en-US" dirty="0" smtClean="0"/>
          </a:p>
          <a:p>
            <a:pPr eaLnBrk="1" hangingPunct="1">
              <a:defRPr/>
            </a:pP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smtClean="0"/>
              <a:t>Auditing tools</a:t>
            </a:r>
          </a:p>
        </p:txBody>
      </p:sp>
      <p:sp>
        <p:nvSpPr>
          <p:cNvPr id="21507" name="Rectangle 3"/>
          <p:cNvSpPr>
            <a:spLocks noGrp="1" noChangeArrowheads="1"/>
          </p:cNvSpPr>
          <p:nvPr>
            <p:ph type="body" idx="1"/>
          </p:nvPr>
        </p:nvSpPr>
        <p:spPr/>
        <p:txBody>
          <a:bodyPr/>
          <a:lstStyle/>
          <a:p>
            <a:pPr eaLnBrk="1" hangingPunct="1">
              <a:defRPr/>
            </a:pPr>
            <a:r>
              <a:rPr lang="en-US" smtClean="0"/>
              <a:t>Audit reduction tool – removes mundane events</a:t>
            </a:r>
          </a:p>
          <a:p>
            <a:pPr eaLnBrk="1" hangingPunct="1">
              <a:defRPr/>
            </a:pPr>
            <a:r>
              <a:rPr lang="en-US" smtClean="0"/>
              <a:t>Variance detection</a:t>
            </a:r>
          </a:p>
          <a:p>
            <a:pPr eaLnBrk="1" hangingPunct="1">
              <a:defRPr/>
            </a:pPr>
            <a:r>
              <a:rPr lang="en-US" smtClean="0"/>
              <a:t>Attack-signature detection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smtClean="0"/>
              <a:t>Controls</a:t>
            </a:r>
          </a:p>
        </p:txBody>
      </p:sp>
      <p:sp>
        <p:nvSpPr>
          <p:cNvPr id="22531" name="Rectangle 3"/>
          <p:cNvSpPr>
            <a:spLocks noGrp="1" noChangeArrowheads="1"/>
          </p:cNvSpPr>
          <p:nvPr>
            <p:ph type="body" idx="1"/>
          </p:nvPr>
        </p:nvSpPr>
        <p:spPr/>
        <p:txBody>
          <a:bodyPr/>
          <a:lstStyle/>
          <a:p>
            <a:pPr eaLnBrk="1" hangingPunct="1">
              <a:defRPr/>
            </a:pPr>
            <a:r>
              <a:rPr lang="en-US" smtClean="0"/>
              <a:t>Administrative – Personnel, Supervisory, Training</a:t>
            </a:r>
          </a:p>
          <a:p>
            <a:pPr eaLnBrk="1" hangingPunct="1">
              <a:defRPr/>
            </a:pPr>
            <a:r>
              <a:rPr lang="en-US" smtClean="0"/>
              <a:t>Technical – Network architecture, encryption</a:t>
            </a:r>
          </a:p>
          <a:p>
            <a:pPr eaLnBrk="1" hangingPunct="1">
              <a:defRPr/>
            </a:pPr>
            <a:r>
              <a:rPr lang="en-US" smtClean="0"/>
              <a:t>Physical – Perimeter security, work area separation, network segregation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mtClean="0"/>
              <a:t>In-Class Lab</a:t>
            </a:r>
          </a:p>
        </p:txBody>
      </p:sp>
      <p:sp>
        <p:nvSpPr>
          <p:cNvPr id="14339" name="Rectangle 3"/>
          <p:cNvSpPr>
            <a:spLocks noGrp="1" noChangeArrowheads="1"/>
          </p:cNvSpPr>
          <p:nvPr>
            <p:ph type="body" idx="1"/>
          </p:nvPr>
        </p:nvSpPr>
        <p:spPr/>
        <p:txBody>
          <a:bodyPr/>
          <a:lstStyle/>
          <a:p>
            <a:pPr eaLnBrk="1" hangingPunct="1">
              <a:defRPr/>
            </a:pPr>
            <a:r>
              <a:rPr lang="en-US" smtClean="0"/>
              <a:t>Define an access control security policy for logging onto windows-based systems</a:t>
            </a:r>
          </a:p>
          <a:p>
            <a:pPr eaLnBrk="1" hangingPunct="1">
              <a:defRPr/>
            </a:pPr>
            <a:r>
              <a:rPr lang="en-US" smtClean="0"/>
              <a:t>You will be either a military, educational, or corporate entity</a:t>
            </a:r>
          </a:p>
          <a:p>
            <a:pPr eaLnBrk="1" hangingPunct="1">
              <a:defRPr/>
            </a:pPr>
            <a:r>
              <a:rPr lang="en-US" smtClean="0"/>
              <a:t>Define administrative, physical, and technical controls</a:t>
            </a:r>
          </a:p>
          <a:p>
            <a:pPr eaLnBrk="1" hangingPunct="1">
              <a:defRPr/>
            </a:pPr>
            <a:r>
              <a:rPr lang="en-US" smtClean="0"/>
              <a:t>Reference Harris 237-242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smtClean="0"/>
              <a:t>Access control monitoring</a:t>
            </a:r>
          </a:p>
        </p:txBody>
      </p:sp>
      <p:sp>
        <p:nvSpPr>
          <p:cNvPr id="15363" name="Rectangle 3"/>
          <p:cNvSpPr>
            <a:spLocks noGrp="1" noChangeArrowheads="1"/>
          </p:cNvSpPr>
          <p:nvPr>
            <p:ph type="body" idx="1"/>
          </p:nvPr>
        </p:nvSpPr>
        <p:spPr/>
        <p:txBody>
          <a:bodyPr/>
          <a:lstStyle/>
          <a:p>
            <a:pPr eaLnBrk="1" hangingPunct="1">
              <a:defRPr/>
            </a:pPr>
            <a:r>
              <a:rPr lang="en-US" dirty="0" smtClean="0"/>
              <a:t>IDS/IPS (Network or host based)</a:t>
            </a:r>
          </a:p>
          <a:p>
            <a:pPr lvl="1" eaLnBrk="1" hangingPunct="1">
              <a:defRPr/>
            </a:pPr>
            <a:r>
              <a:rPr lang="en-US" dirty="0" smtClean="0"/>
              <a:t>Signature based no 0-day</a:t>
            </a:r>
          </a:p>
          <a:p>
            <a:pPr lvl="1" eaLnBrk="1" hangingPunct="1">
              <a:defRPr/>
            </a:pPr>
            <a:r>
              <a:rPr lang="en-US" dirty="0" smtClean="0"/>
              <a:t>Anomaly (Statistical/Protocol anomaly, traffic anomaly)  0-day</a:t>
            </a:r>
          </a:p>
          <a:p>
            <a:pPr lvl="1" eaLnBrk="1" hangingPunct="1">
              <a:defRPr/>
            </a:pPr>
            <a:r>
              <a:rPr lang="en-US" dirty="0" smtClean="0"/>
              <a:t>Rule based – if/then and draws on a knowledgebase – no 0-day</a:t>
            </a:r>
          </a:p>
          <a:p>
            <a:pPr eaLnBrk="1" hangingPunct="1">
              <a:defRPr/>
            </a:pPr>
            <a:r>
              <a:rPr lang="en-US" dirty="0" err="1" smtClean="0"/>
              <a:t>Honeypot</a:t>
            </a:r>
            <a:r>
              <a:rPr lang="en-US" dirty="0" smtClean="0"/>
              <a:t> – liability </a:t>
            </a:r>
          </a:p>
          <a:p>
            <a:pPr eaLnBrk="1" hangingPunct="1">
              <a:defRPr/>
            </a:pPr>
            <a:r>
              <a:rPr lang="en-US" dirty="0" smtClean="0"/>
              <a:t>Network sniffers</a:t>
            </a:r>
          </a:p>
          <a:p>
            <a:pPr eaLnBrk="1" hangingPunct="1">
              <a:defRPr/>
            </a:pPr>
            <a:r>
              <a:rPr lang="en-US" dirty="0" smtClean="0"/>
              <a:t>Again, we are looking for anomalies from our baseline</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smtClean="0"/>
              <a:t>Access Control threats</a:t>
            </a:r>
          </a:p>
        </p:txBody>
      </p:sp>
      <p:sp>
        <p:nvSpPr>
          <p:cNvPr id="16387" name="Rectangle 3"/>
          <p:cNvSpPr>
            <a:spLocks noGrp="1" noChangeArrowheads="1"/>
          </p:cNvSpPr>
          <p:nvPr>
            <p:ph type="body" idx="1"/>
          </p:nvPr>
        </p:nvSpPr>
        <p:spPr/>
        <p:txBody>
          <a:bodyPr/>
          <a:lstStyle/>
          <a:p>
            <a:pPr eaLnBrk="1" hangingPunct="1">
              <a:defRPr/>
            </a:pPr>
            <a:r>
              <a:rPr lang="en-US" dirty="0" smtClean="0"/>
              <a:t>Dictionary Attack</a:t>
            </a:r>
          </a:p>
          <a:p>
            <a:pPr eaLnBrk="1" hangingPunct="1">
              <a:defRPr/>
            </a:pPr>
            <a:r>
              <a:rPr lang="en-US" dirty="0" smtClean="0"/>
              <a:t>Brute force attack</a:t>
            </a:r>
          </a:p>
          <a:p>
            <a:pPr eaLnBrk="1" hangingPunct="1">
              <a:defRPr/>
            </a:pPr>
            <a:r>
              <a:rPr lang="en-US" dirty="0" smtClean="0"/>
              <a:t>Logon spoofing (Stealing credentials)</a:t>
            </a:r>
          </a:p>
          <a:p>
            <a:pPr eaLnBrk="1" hangingPunct="1">
              <a:defRPr/>
            </a:pPr>
            <a:r>
              <a:rPr lang="en-US" dirty="0" smtClean="0"/>
              <a:t>Phishing attacks</a:t>
            </a:r>
          </a:p>
          <a:p>
            <a:pPr eaLnBrk="1" hangingPunct="1">
              <a:defRPr/>
            </a:pPr>
            <a:r>
              <a:rPr lang="en-US" smtClean="0"/>
              <a:t>Identity theft</a:t>
            </a:r>
          </a:p>
          <a:p>
            <a:pPr eaLnBrk="1" hangingPunct="1">
              <a:defRPr/>
            </a:pPr>
            <a:r>
              <a:rPr lang="en-US" dirty="0" smtClean="0">
                <a:hlinkClick r:id="rId2"/>
              </a:rPr>
              <a:t>http://survey.mailfrontier.com/survey/quiztest.cgi?themailfrontierphishingiqtest</a:t>
            </a:r>
            <a:endParaRPr lang="en-US" dirty="0" smtClean="0"/>
          </a:p>
          <a:p>
            <a:pPr eaLnBrk="1" hangingPunct="1">
              <a:defRPr/>
            </a:pP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TEMPEST</a:t>
            </a:r>
            <a:endParaRPr lang="en-US" dirty="0"/>
          </a:p>
        </p:txBody>
      </p:sp>
      <p:sp>
        <p:nvSpPr>
          <p:cNvPr id="3" name="Content Placeholder 2"/>
          <p:cNvSpPr>
            <a:spLocks noGrp="1"/>
          </p:cNvSpPr>
          <p:nvPr>
            <p:ph idx="1"/>
          </p:nvPr>
        </p:nvSpPr>
        <p:spPr/>
        <p:txBody>
          <a:bodyPr/>
          <a:lstStyle/>
          <a:p>
            <a:r>
              <a:rPr lang="en-US" dirty="0" smtClean="0"/>
              <a:t>Electromagnetic emanations</a:t>
            </a:r>
          </a:p>
          <a:p>
            <a:r>
              <a:rPr lang="en-US" dirty="0" smtClean="0"/>
              <a:t>Faraday cage</a:t>
            </a:r>
          </a:p>
          <a:p>
            <a:r>
              <a:rPr lang="en-US" dirty="0" smtClean="0"/>
              <a:t>White noise</a:t>
            </a:r>
          </a:p>
          <a:p>
            <a:r>
              <a:rPr lang="en-US" dirty="0" smtClean="0"/>
              <a:t>Control zone (metallic paint, etc)</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dirty="0" smtClean="0"/>
              <a:t>CIA Review</a:t>
            </a:r>
          </a:p>
        </p:txBody>
      </p:sp>
      <p:sp>
        <p:nvSpPr>
          <p:cNvPr id="4099" name="Rectangle 3"/>
          <p:cNvSpPr>
            <a:spLocks noGrp="1" noChangeArrowheads="1"/>
          </p:cNvSpPr>
          <p:nvPr>
            <p:ph type="body" idx="1"/>
          </p:nvPr>
        </p:nvSpPr>
        <p:spPr/>
        <p:txBody>
          <a:bodyPr/>
          <a:lstStyle/>
          <a:p>
            <a:pPr eaLnBrk="1" hangingPunct="1">
              <a:defRPr/>
            </a:pPr>
            <a:r>
              <a:rPr lang="en-US" dirty="0" smtClean="0"/>
              <a:t>Availability</a:t>
            </a:r>
          </a:p>
          <a:p>
            <a:pPr eaLnBrk="1" hangingPunct="1">
              <a:defRPr/>
            </a:pPr>
            <a:r>
              <a:rPr lang="en-US" dirty="0" smtClean="0"/>
              <a:t>Integrity</a:t>
            </a:r>
          </a:p>
          <a:p>
            <a:pPr eaLnBrk="1" hangingPunct="1">
              <a:defRPr/>
            </a:pPr>
            <a:r>
              <a:rPr lang="en-US" dirty="0" smtClean="0"/>
              <a:t>Confidentiality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mtClean="0"/>
              <a:t>Access Control</a:t>
            </a:r>
          </a:p>
        </p:txBody>
      </p:sp>
      <p:sp>
        <p:nvSpPr>
          <p:cNvPr id="26627" name="Rectangle 3"/>
          <p:cNvSpPr>
            <a:spLocks noGrp="1" noChangeArrowheads="1"/>
          </p:cNvSpPr>
          <p:nvPr>
            <p:ph type="body" idx="1"/>
          </p:nvPr>
        </p:nvSpPr>
        <p:spPr/>
        <p:txBody>
          <a:bodyPr/>
          <a:lstStyle/>
          <a:p>
            <a:pPr eaLnBrk="1" hangingPunct="1">
              <a:defRPr/>
            </a:pPr>
            <a:r>
              <a:rPr lang="en-US" smtClean="0"/>
              <a:t>How we provision resources</a:t>
            </a:r>
          </a:p>
          <a:p>
            <a:pPr eaLnBrk="1" hangingPunct="1">
              <a:defRPr/>
            </a:pPr>
            <a:r>
              <a:rPr lang="en-US" smtClean="0"/>
              <a:t>In large scale environments, use identity management (IdM)</a:t>
            </a:r>
          </a:p>
          <a:p>
            <a:pPr eaLnBrk="1" hangingPunct="1">
              <a:defRPr/>
            </a:pPr>
            <a:r>
              <a:rPr lang="en-US" smtClean="0"/>
              <a:t>Covers a wide variety of technologies – every system has a way to provide access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smtClean="0"/>
              <a:t>3 steps to providing access</a:t>
            </a:r>
          </a:p>
        </p:txBody>
      </p:sp>
      <p:sp>
        <p:nvSpPr>
          <p:cNvPr id="5123" name="Rectangle 3"/>
          <p:cNvSpPr>
            <a:spLocks noGrp="1" noChangeArrowheads="1"/>
          </p:cNvSpPr>
          <p:nvPr>
            <p:ph type="body" idx="1"/>
          </p:nvPr>
        </p:nvSpPr>
        <p:spPr/>
        <p:txBody>
          <a:bodyPr/>
          <a:lstStyle/>
          <a:p>
            <a:pPr eaLnBrk="1" hangingPunct="1">
              <a:lnSpc>
                <a:spcPct val="90000"/>
              </a:lnSpc>
              <a:defRPr/>
            </a:pPr>
            <a:r>
              <a:rPr lang="en-US" smtClean="0"/>
              <a:t>Identification – The subject indicates who they are (username, badge, other public info)</a:t>
            </a:r>
          </a:p>
          <a:p>
            <a:pPr eaLnBrk="1" hangingPunct="1">
              <a:lnSpc>
                <a:spcPct val="90000"/>
              </a:lnSpc>
              <a:defRPr/>
            </a:pPr>
            <a:r>
              <a:rPr lang="en-US" smtClean="0"/>
              <a:t>Authentication – The subject provides information only they would know or have (PIN, password, fingerprint, cryptographic key)</a:t>
            </a:r>
          </a:p>
          <a:p>
            <a:pPr eaLnBrk="1" hangingPunct="1">
              <a:lnSpc>
                <a:spcPct val="90000"/>
              </a:lnSpc>
              <a:defRPr/>
            </a:pPr>
            <a:r>
              <a:rPr lang="en-US" smtClean="0"/>
              <a:t>Authorization – the system determines where the subject can go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smtClean="0"/>
              <a:t>Multi-factor authentication</a:t>
            </a:r>
          </a:p>
        </p:txBody>
      </p:sp>
      <p:sp>
        <p:nvSpPr>
          <p:cNvPr id="9219" name="Rectangle 3"/>
          <p:cNvSpPr>
            <a:spLocks noGrp="1" noChangeArrowheads="1"/>
          </p:cNvSpPr>
          <p:nvPr>
            <p:ph type="body" idx="1"/>
          </p:nvPr>
        </p:nvSpPr>
        <p:spPr/>
        <p:txBody>
          <a:bodyPr/>
          <a:lstStyle/>
          <a:p>
            <a:pPr eaLnBrk="1" hangingPunct="1">
              <a:defRPr/>
            </a:pPr>
            <a:r>
              <a:rPr lang="en-US" smtClean="0"/>
              <a:t>Use two or more of:</a:t>
            </a:r>
          </a:p>
          <a:p>
            <a:pPr eaLnBrk="1" hangingPunct="1">
              <a:defRPr/>
            </a:pPr>
            <a:r>
              <a:rPr lang="en-US" smtClean="0"/>
              <a:t>Something you are</a:t>
            </a:r>
          </a:p>
          <a:p>
            <a:pPr eaLnBrk="1" hangingPunct="1">
              <a:defRPr/>
            </a:pPr>
            <a:r>
              <a:rPr lang="en-US" smtClean="0"/>
              <a:t>Something you know</a:t>
            </a:r>
          </a:p>
          <a:p>
            <a:pPr eaLnBrk="1" hangingPunct="1">
              <a:defRPr/>
            </a:pPr>
            <a:r>
              <a:rPr lang="en-US" smtClean="0"/>
              <a:t>Something you have</a:t>
            </a:r>
          </a:p>
          <a:p>
            <a:pPr eaLnBrk="1" hangingPunct="1">
              <a:defRPr/>
            </a:pPr>
            <a:endParaRPr lang="en-US" smtClean="0"/>
          </a:p>
          <a:p>
            <a:pPr eaLnBrk="1" hangingPunct="1">
              <a:defRPr/>
            </a:pPr>
            <a:r>
              <a:rPr lang="en-US" smtClean="0"/>
              <a:t>Provides a stronger security model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mtClean="0"/>
              <a:t>Authentication methods</a:t>
            </a:r>
          </a:p>
        </p:txBody>
      </p:sp>
      <p:sp>
        <p:nvSpPr>
          <p:cNvPr id="10243" name="Rectangle 3"/>
          <p:cNvSpPr>
            <a:spLocks noGrp="1" noChangeArrowheads="1"/>
          </p:cNvSpPr>
          <p:nvPr>
            <p:ph type="body" idx="1"/>
          </p:nvPr>
        </p:nvSpPr>
        <p:spPr/>
        <p:txBody>
          <a:bodyPr/>
          <a:lstStyle/>
          <a:p>
            <a:pPr eaLnBrk="1" hangingPunct="1">
              <a:defRPr/>
            </a:pPr>
            <a:r>
              <a:rPr lang="en-US" smtClean="0"/>
              <a:t>Biometrics (Palm scan, iris scan, facial recognition, voice print, signature dynamics)</a:t>
            </a:r>
          </a:p>
          <a:p>
            <a:pPr eaLnBrk="1" hangingPunct="1">
              <a:defRPr/>
            </a:pPr>
            <a:r>
              <a:rPr lang="en-US" smtClean="0"/>
              <a:t>Passwords (How do we secure them?)</a:t>
            </a:r>
          </a:p>
          <a:p>
            <a:pPr eaLnBrk="1" hangingPunct="1">
              <a:defRPr/>
            </a:pPr>
            <a:r>
              <a:rPr lang="en-US" smtClean="0"/>
              <a:t>Token devices</a:t>
            </a:r>
          </a:p>
          <a:p>
            <a:pPr eaLnBrk="1" hangingPunct="1">
              <a:defRPr/>
            </a:pPr>
            <a:r>
              <a:rPr lang="en-US" smtClean="0"/>
              <a:t>Digital signatures (PGP)</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Biometrics</a:t>
            </a:r>
            <a:endParaRPr lang="en-US" dirty="0"/>
          </a:p>
        </p:txBody>
      </p:sp>
      <p:sp>
        <p:nvSpPr>
          <p:cNvPr id="3" name="Content Placeholder 2"/>
          <p:cNvSpPr>
            <a:spLocks noGrp="1"/>
          </p:cNvSpPr>
          <p:nvPr>
            <p:ph idx="1"/>
          </p:nvPr>
        </p:nvSpPr>
        <p:spPr/>
        <p:txBody>
          <a:bodyPr/>
          <a:lstStyle/>
          <a:p>
            <a:r>
              <a:rPr lang="en-US" dirty="0" smtClean="0"/>
              <a:t>Type I error – false rejection</a:t>
            </a:r>
          </a:p>
          <a:p>
            <a:r>
              <a:rPr lang="en-US" dirty="0" smtClean="0"/>
              <a:t>Type II error – false acceptance rate</a:t>
            </a:r>
          </a:p>
          <a:p>
            <a:r>
              <a:rPr lang="en-US" dirty="0" smtClean="0"/>
              <a:t>CER -  crossover error rate – the point where the rejection rate equals the false acceptance rate.  Lower is better.</a:t>
            </a:r>
          </a:p>
          <a:p>
            <a:endParaRPr lang="en-US" dirty="0" smtClean="0"/>
          </a:p>
          <a:p>
            <a:r>
              <a:rPr lang="en-US" dirty="0" smtClean="0"/>
              <a:t>Iris scan – highest accuracy potential</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Passwords</a:t>
            </a:r>
            <a:endParaRPr lang="en-US" dirty="0"/>
          </a:p>
        </p:txBody>
      </p:sp>
      <p:sp>
        <p:nvSpPr>
          <p:cNvPr id="3" name="Content Placeholder 2"/>
          <p:cNvSpPr>
            <a:spLocks noGrp="1"/>
          </p:cNvSpPr>
          <p:nvPr>
            <p:ph idx="1"/>
          </p:nvPr>
        </p:nvSpPr>
        <p:spPr/>
        <p:txBody>
          <a:bodyPr/>
          <a:lstStyle/>
          <a:p>
            <a:r>
              <a:rPr lang="en-US" dirty="0" smtClean="0"/>
              <a:t>Most common and one of the weakest</a:t>
            </a:r>
          </a:p>
          <a:p>
            <a:r>
              <a:rPr lang="en-US" dirty="0" smtClean="0"/>
              <a:t>Password checker - L0phtcrack</a:t>
            </a:r>
          </a:p>
          <a:p>
            <a:r>
              <a:rPr lang="en-US" dirty="0" smtClean="0"/>
              <a:t>Password cracker - Rainbow tables –basically a reverse lookup table.</a:t>
            </a:r>
          </a:p>
          <a:p>
            <a:pPr lvl="1"/>
            <a:r>
              <a:rPr lang="en-US" dirty="0" smtClean="0">
                <a:hlinkClick r:id="rId3"/>
              </a:rPr>
              <a:t>http://www.freerainbowtables.com/en/tables/ntlm/</a:t>
            </a:r>
            <a:r>
              <a:rPr lang="en-US" dirty="0" smtClean="0"/>
              <a:t> 1.5TB for NTLM. 99.9% success rate.</a:t>
            </a:r>
          </a:p>
          <a:p>
            <a:pPr lvl="1"/>
            <a:r>
              <a:rPr lang="en-US" dirty="0" smtClean="0"/>
              <a:t>REF: </a:t>
            </a:r>
            <a:r>
              <a:rPr lang="en-US" dirty="0" smtClean="0">
                <a:hlinkClick r:id="rId4"/>
              </a:rPr>
              <a:t>http://project-rainbowcrack.com/tutorial_gui.htm</a:t>
            </a:r>
            <a:r>
              <a:rPr lang="en-US" dirty="0" smtClean="0"/>
              <a:t> </a:t>
            </a:r>
          </a:p>
          <a:p>
            <a:r>
              <a:rPr lang="en-US" dirty="0" smtClean="0"/>
              <a:t>Are your passwords using Salt?</a:t>
            </a:r>
          </a:p>
          <a:p>
            <a:pPr lvl="1"/>
            <a:r>
              <a:rPr lang="en-US" sz="800" dirty="0" smtClean="0"/>
              <a:t>Unix was 12-bit</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2772</TotalTime>
  <Words>1226</Words>
  <Application>Microsoft Office PowerPoint</Application>
  <PresentationFormat>On-screen Show (4:3)</PresentationFormat>
  <Paragraphs>190</Paragraphs>
  <Slides>29</Slides>
  <Notes>13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Beam</vt:lpstr>
      <vt:lpstr>Tonight</vt:lpstr>
      <vt:lpstr>Access Control and Physical Security</vt:lpstr>
      <vt:lpstr>CIA Review</vt:lpstr>
      <vt:lpstr>Access Control</vt:lpstr>
      <vt:lpstr>3 steps to providing access</vt:lpstr>
      <vt:lpstr>Multi-factor authentication</vt:lpstr>
      <vt:lpstr>Authentication methods</vt:lpstr>
      <vt:lpstr>Biometrics</vt:lpstr>
      <vt:lpstr>Passwords</vt:lpstr>
      <vt:lpstr>Slide 10</vt:lpstr>
      <vt:lpstr>Password management</vt:lpstr>
      <vt:lpstr>Token Devices</vt:lpstr>
      <vt:lpstr>Smart Card</vt:lpstr>
      <vt:lpstr>Authorization</vt:lpstr>
      <vt:lpstr>Authorization (Continued)</vt:lpstr>
      <vt:lpstr>Kerberos</vt:lpstr>
      <vt:lpstr>Slide 17</vt:lpstr>
      <vt:lpstr>Access Control Technologies</vt:lpstr>
      <vt:lpstr>Directory services</vt:lpstr>
      <vt:lpstr>Access control models</vt:lpstr>
      <vt:lpstr>Access Control Techniques</vt:lpstr>
      <vt:lpstr>Access Control Techniques (Cont.)</vt:lpstr>
      <vt:lpstr>Accountability</vt:lpstr>
      <vt:lpstr>Auditing tools</vt:lpstr>
      <vt:lpstr>Controls</vt:lpstr>
      <vt:lpstr>In-Class Lab</vt:lpstr>
      <vt:lpstr>Access control monitoring</vt:lpstr>
      <vt:lpstr>Access Control threats</vt:lpstr>
      <vt:lpstr>TEMPEST</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Control and Physical Security</dc:title>
  <dc:creator>TJ O'Grady</dc:creator>
  <cp:lastModifiedBy>CBARKER</cp:lastModifiedBy>
  <cp:revision>131</cp:revision>
  <dcterms:created xsi:type="dcterms:W3CDTF">2007-02-13T11:21:57Z</dcterms:created>
  <dcterms:modified xsi:type="dcterms:W3CDTF">2010-02-04T01:40:16Z</dcterms:modified>
</cp:coreProperties>
</file>