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74"/>
  </p:notesMasterIdLst>
  <p:sldIdLst>
    <p:sldId id="256" r:id="rId2"/>
    <p:sldId id="274" r:id="rId3"/>
    <p:sldId id="275" r:id="rId4"/>
    <p:sldId id="276" r:id="rId5"/>
    <p:sldId id="278" r:id="rId6"/>
    <p:sldId id="277" r:id="rId7"/>
    <p:sldId id="279" r:id="rId8"/>
    <p:sldId id="280" r:id="rId9"/>
    <p:sldId id="281" r:id="rId10"/>
    <p:sldId id="282" r:id="rId11"/>
    <p:sldId id="285" r:id="rId12"/>
    <p:sldId id="283" r:id="rId13"/>
    <p:sldId id="284" r:id="rId14"/>
    <p:sldId id="286" r:id="rId15"/>
    <p:sldId id="287" r:id="rId16"/>
    <p:sldId id="289" r:id="rId17"/>
    <p:sldId id="288" r:id="rId18"/>
    <p:sldId id="290" r:id="rId19"/>
    <p:sldId id="291" r:id="rId20"/>
    <p:sldId id="292" r:id="rId21"/>
    <p:sldId id="293" r:id="rId22"/>
    <p:sldId id="294" r:id="rId23"/>
    <p:sldId id="295" r:id="rId24"/>
    <p:sldId id="296" r:id="rId25"/>
    <p:sldId id="298" r:id="rId26"/>
    <p:sldId id="297" r:id="rId27"/>
    <p:sldId id="299" r:id="rId28"/>
    <p:sldId id="300" r:id="rId29"/>
    <p:sldId id="301" r:id="rId30"/>
    <p:sldId id="302" r:id="rId31"/>
    <p:sldId id="303" r:id="rId32"/>
    <p:sldId id="304" r:id="rId33"/>
    <p:sldId id="305" r:id="rId34"/>
    <p:sldId id="306" r:id="rId35"/>
    <p:sldId id="307" r:id="rId36"/>
    <p:sldId id="308" r:id="rId37"/>
    <p:sldId id="310" r:id="rId38"/>
    <p:sldId id="309" r:id="rId39"/>
    <p:sldId id="311" r:id="rId40"/>
    <p:sldId id="312" r:id="rId41"/>
    <p:sldId id="313" r:id="rId42"/>
    <p:sldId id="314" r:id="rId43"/>
    <p:sldId id="315" r:id="rId44"/>
    <p:sldId id="316" r:id="rId45"/>
    <p:sldId id="317" r:id="rId46"/>
    <p:sldId id="318" r:id="rId47"/>
    <p:sldId id="319" r:id="rId48"/>
    <p:sldId id="320" r:id="rId49"/>
    <p:sldId id="321" r:id="rId50"/>
    <p:sldId id="322" r:id="rId51"/>
    <p:sldId id="323" r:id="rId52"/>
    <p:sldId id="347" r:id="rId53"/>
    <p:sldId id="324" r:id="rId54"/>
    <p:sldId id="325" r:id="rId55"/>
    <p:sldId id="326" r:id="rId56"/>
    <p:sldId id="345" r:id="rId57"/>
    <p:sldId id="327" r:id="rId58"/>
    <p:sldId id="328" r:id="rId59"/>
    <p:sldId id="329" r:id="rId60"/>
    <p:sldId id="330" r:id="rId61"/>
    <p:sldId id="331" r:id="rId62"/>
    <p:sldId id="332" r:id="rId63"/>
    <p:sldId id="346" r:id="rId64"/>
    <p:sldId id="333" r:id="rId65"/>
    <p:sldId id="334" r:id="rId66"/>
    <p:sldId id="335" r:id="rId67"/>
    <p:sldId id="337" r:id="rId68"/>
    <p:sldId id="338" r:id="rId69"/>
    <p:sldId id="339" r:id="rId70"/>
    <p:sldId id="342" r:id="rId71"/>
    <p:sldId id="340" r:id="rId72"/>
    <p:sldId id="343" r:id="rId7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E49475-14C2-4A89-B192-44A611F0A0ED}" type="datetimeFigureOut">
              <a:rPr lang="en-US" smtClean="0"/>
              <a:pPr/>
              <a:t>3/24/2010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74A7FF-C112-48DE-B7F6-34EAA9C2829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P668</a:t>
            </a:r>
            <a:endParaRPr lang="en-US" dirty="0"/>
          </a:p>
        </p:txBody>
      </p:sp>
      <p:sp>
        <p:nvSpPr>
          <p:cNvPr id="4" name="Slide Number Placeholder 3"/>
          <p:cNvSpPr>
            <a:spLocks noGrp="1"/>
          </p:cNvSpPr>
          <p:nvPr>
            <p:ph type="sldNum" sz="quarter" idx="10"/>
          </p:nvPr>
        </p:nvSpPr>
        <p:spPr/>
        <p:txBody>
          <a:bodyPr/>
          <a:lstStyle/>
          <a:p>
            <a:fld id="{7574A7FF-C112-48DE-B7F6-34EAA9C28292}"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p705</a:t>
            </a:r>
            <a:endParaRPr lang="en-US"/>
          </a:p>
        </p:txBody>
      </p:sp>
      <p:sp>
        <p:nvSpPr>
          <p:cNvPr id="4" name="Slide Number Placeholder 3"/>
          <p:cNvSpPr>
            <a:spLocks noGrp="1"/>
          </p:cNvSpPr>
          <p:nvPr>
            <p:ph type="sldNum" sz="quarter" idx="10"/>
          </p:nvPr>
        </p:nvSpPr>
        <p:spPr/>
        <p:txBody>
          <a:bodyPr/>
          <a:lstStyle/>
          <a:p>
            <a:fld id="{7574A7FF-C112-48DE-B7F6-34EAA9C28292}" type="slidenum">
              <a:rPr lang="en-US" smtClean="0"/>
              <a:pPr/>
              <a:t>31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p702</a:t>
            </a:r>
            <a:endParaRPr lang="en-US" dirty="0"/>
          </a:p>
        </p:txBody>
      </p:sp>
      <p:sp>
        <p:nvSpPr>
          <p:cNvPr id="4" name="Slide Number Placeholder 3"/>
          <p:cNvSpPr>
            <a:spLocks noGrp="1"/>
          </p:cNvSpPr>
          <p:nvPr>
            <p:ph type="sldNum" sz="quarter" idx="10"/>
          </p:nvPr>
        </p:nvSpPr>
        <p:spPr/>
        <p:txBody>
          <a:bodyPr/>
          <a:lstStyle/>
          <a:p>
            <a:fld id="{7574A7FF-C112-48DE-B7F6-34EAA9C28292}" type="slidenum">
              <a:rPr lang="en-US" smtClean="0"/>
              <a:pPr/>
              <a:t>37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P714</a:t>
            </a:r>
            <a:endParaRPr lang="en-US" dirty="0"/>
          </a:p>
        </p:txBody>
      </p:sp>
      <p:sp>
        <p:nvSpPr>
          <p:cNvPr id="4" name="Slide Number Placeholder 3"/>
          <p:cNvSpPr>
            <a:spLocks noGrp="1"/>
          </p:cNvSpPr>
          <p:nvPr>
            <p:ph type="sldNum" sz="quarter" idx="10"/>
          </p:nvPr>
        </p:nvSpPr>
        <p:spPr/>
        <p:txBody>
          <a:bodyPr/>
          <a:lstStyle/>
          <a:p>
            <a:fld id="{7574A7FF-C112-48DE-B7F6-34EAA9C28292}" type="slidenum">
              <a:rPr lang="en-US" smtClean="0"/>
              <a:pPr/>
              <a:t>38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P718</a:t>
            </a:r>
            <a:endParaRPr lang="en-US" dirty="0"/>
          </a:p>
        </p:txBody>
      </p:sp>
      <p:sp>
        <p:nvSpPr>
          <p:cNvPr id="4" name="Slide Number Placeholder 3"/>
          <p:cNvSpPr>
            <a:spLocks noGrp="1"/>
          </p:cNvSpPr>
          <p:nvPr>
            <p:ph type="sldNum" sz="quarter" idx="10"/>
          </p:nvPr>
        </p:nvSpPr>
        <p:spPr/>
        <p:txBody>
          <a:bodyPr/>
          <a:lstStyle/>
          <a:p>
            <a:fld id="{7574A7FF-C112-48DE-B7F6-34EAA9C28292}" type="slidenum">
              <a:rPr lang="en-US" smtClean="0"/>
              <a:pPr/>
              <a:t>40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P721</a:t>
            </a:r>
            <a:endParaRPr lang="en-US" dirty="0"/>
          </a:p>
        </p:txBody>
      </p:sp>
      <p:sp>
        <p:nvSpPr>
          <p:cNvPr id="4" name="Slide Number Placeholder 3"/>
          <p:cNvSpPr>
            <a:spLocks noGrp="1"/>
          </p:cNvSpPr>
          <p:nvPr>
            <p:ph type="sldNum" sz="quarter" idx="10"/>
          </p:nvPr>
        </p:nvSpPr>
        <p:spPr/>
        <p:txBody>
          <a:bodyPr/>
          <a:lstStyle/>
          <a:p>
            <a:fld id="{7574A7FF-C112-48DE-B7F6-34EAA9C28292}" type="slidenum">
              <a:rPr lang="en-US" smtClean="0"/>
              <a:pPr/>
              <a:t>44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P751</a:t>
            </a:r>
            <a:endParaRPr lang="en-US" dirty="0"/>
          </a:p>
        </p:txBody>
      </p:sp>
      <p:sp>
        <p:nvSpPr>
          <p:cNvPr id="4" name="Slide Number Placeholder 3"/>
          <p:cNvSpPr>
            <a:spLocks noGrp="1"/>
          </p:cNvSpPr>
          <p:nvPr>
            <p:ph type="sldNum" sz="quarter" idx="10"/>
          </p:nvPr>
        </p:nvSpPr>
        <p:spPr/>
        <p:txBody>
          <a:bodyPr/>
          <a:lstStyle/>
          <a:p>
            <a:fld id="{7574A7FF-C112-48DE-B7F6-34EAA9C28292}" type="slidenum">
              <a:rPr lang="en-US" smtClean="0"/>
              <a:pPr/>
              <a:t>64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P757</a:t>
            </a:r>
            <a:endParaRPr lang="en-US"/>
          </a:p>
        </p:txBody>
      </p:sp>
      <p:sp>
        <p:nvSpPr>
          <p:cNvPr id="4" name="Slide Number Placeholder 3"/>
          <p:cNvSpPr>
            <a:spLocks noGrp="1"/>
          </p:cNvSpPr>
          <p:nvPr>
            <p:ph type="sldNum" sz="quarter" idx="10"/>
          </p:nvPr>
        </p:nvSpPr>
        <p:spPr/>
        <p:txBody>
          <a:bodyPr/>
          <a:lstStyle/>
          <a:p>
            <a:fld id="{7574A7FF-C112-48DE-B7F6-34EAA9C28292}" type="slidenum">
              <a:rPr lang="en-US" smtClean="0"/>
              <a:pPr/>
              <a:t>65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P758</a:t>
            </a:r>
            <a:endParaRPr lang="en-US" dirty="0"/>
          </a:p>
        </p:txBody>
      </p:sp>
      <p:sp>
        <p:nvSpPr>
          <p:cNvPr id="4" name="Slide Number Placeholder 3"/>
          <p:cNvSpPr>
            <a:spLocks noGrp="1"/>
          </p:cNvSpPr>
          <p:nvPr>
            <p:ph type="sldNum" sz="quarter" idx="10"/>
          </p:nvPr>
        </p:nvSpPr>
        <p:spPr/>
        <p:txBody>
          <a:bodyPr/>
          <a:lstStyle/>
          <a:p>
            <a:fld id="{7574A7FF-C112-48DE-B7F6-34EAA9C28292}" type="slidenum">
              <a:rPr lang="en-US" smtClean="0"/>
              <a:pPr/>
              <a:t>66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P763</a:t>
            </a:r>
            <a:endParaRPr lang="en-US"/>
          </a:p>
        </p:txBody>
      </p:sp>
      <p:sp>
        <p:nvSpPr>
          <p:cNvPr id="4" name="Slide Number Placeholder 3"/>
          <p:cNvSpPr>
            <a:spLocks noGrp="1"/>
          </p:cNvSpPr>
          <p:nvPr>
            <p:ph type="sldNum" sz="quarter" idx="10"/>
          </p:nvPr>
        </p:nvSpPr>
        <p:spPr/>
        <p:txBody>
          <a:bodyPr/>
          <a:lstStyle/>
          <a:p>
            <a:fld id="{7574A7FF-C112-48DE-B7F6-34EAA9C28292}" type="slidenum">
              <a:rPr lang="en-US" smtClean="0"/>
              <a:pPr/>
              <a:t>69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P675</a:t>
            </a:r>
            <a:endParaRPr lang="en-US" dirty="0"/>
          </a:p>
        </p:txBody>
      </p:sp>
      <p:sp>
        <p:nvSpPr>
          <p:cNvPr id="4" name="Slide Number Placeholder 3"/>
          <p:cNvSpPr>
            <a:spLocks noGrp="1"/>
          </p:cNvSpPr>
          <p:nvPr>
            <p:ph type="sldNum" sz="quarter" idx="10"/>
          </p:nvPr>
        </p:nvSpPr>
        <p:spPr/>
        <p:txBody>
          <a:bodyPr/>
          <a:lstStyle/>
          <a:p>
            <a:fld id="{7574A7FF-C112-48DE-B7F6-34EAA9C28292}"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p672</a:t>
            </a:r>
            <a:endParaRPr lang="en-US" dirty="0"/>
          </a:p>
        </p:txBody>
      </p:sp>
      <p:sp>
        <p:nvSpPr>
          <p:cNvPr id="4" name="Slide Number Placeholder 3"/>
          <p:cNvSpPr>
            <a:spLocks noGrp="1"/>
          </p:cNvSpPr>
          <p:nvPr>
            <p:ph type="sldNum" sz="quarter" idx="10"/>
          </p:nvPr>
        </p:nvSpPr>
        <p:spPr/>
        <p:txBody>
          <a:bodyPr/>
          <a:lstStyle/>
          <a:p>
            <a:fld id="{7574A7FF-C112-48DE-B7F6-34EAA9C28292}"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p686</a:t>
            </a:r>
            <a:endParaRPr lang="en-US" dirty="0"/>
          </a:p>
        </p:txBody>
      </p:sp>
      <p:sp>
        <p:nvSpPr>
          <p:cNvPr id="4" name="Slide Number Placeholder 3"/>
          <p:cNvSpPr>
            <a:spLocks noGrp="1"/>
          </p:cNvSpPr>
          <p:nvPr>
            <p:ph type="sldNum" sz="quarter" idx="10"/>
          </p:nvPr>
        </p:nvSpPr>
        <p:spPr/>
        <p:txBody>
          <a:bodyPr/>
          <a:lstStyle/>
          <a:p>
            <a:fld id="{7574A7FF-C112-48DE-B7F6-34EAA9C28292}" type="slidenum">
              <a:rPr lang="en-US" smtClean="0"/>
              <a:pPr/>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P691</a:t>
            </a:r>
            <a:endParaRPr lang="en-US" dirty="0"/>
          </a:p>
        </p:txBody>
      </p:sp>
      <p:sp>
        <p:nvSpPr>
          <p:cNvPr id="4" name="Slide Number Placeholder 3"/>
          <p:cNvSpPr>
            <a:spLocks noGrp="1"/>
          </p:cNvSpPr>
          <p:nvPr>
            <p:ph type="sldNum" sz="quarter" idx="10"/>
          </p:nvPr>
        </p:nvSpPr>
        <p:spPr/>
        <p:txBody>
          <a:bodyPr/>
          <a:lstStyle/>
          <a:p>
            <a:fld id="{7574A7FF-C112-48DE-B7F6-34EAA9C28292}" type="slidenum">
              <a:rPr lang="en-US" smtClean="0"/>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p693</a:t>
            </a:r>
            <a:endParaRPr lang="en-US" dirty="0"/>
          </a:p>
        </p:txBody>
      </p:sp>
      <p:sp>
        <p:nvSpPr>
          <p:cNvPr id="4" name="Slide Number Placeholder 3"/>
          <p:cNvSpPr>
            <a:spLocks noGrp="1"/>
          </p:cNvSpPr>
          <p:nvPr>
            <p:ph type="sldNum" sz="quarter" idx="10"/>
          </p:nvPr>
        </p:nvSpPr>
        <p:spPr/>
        <p:txBody>
          <a:bodyPr/>
          <a:lstStyle/>
          <a:p>
            <a:fld id="{7574A7FF-C112-48DE-B7F6-34EAA9C28292}" type="slidenum">
              <a:rPr lang="en-US" smtClean="0"/>
              <a:pPr/>
              <a:t>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P695</a:t>
            </a:r>
            <a:endParaRPr lang="en-US" dirty="0"/>
          </a:p>
        </p:txBody>
      </p:sp>
      <p:sp>
        <p:nvSpPr>
          <p:cNvPr id="4" name="Slide Number Placeholder 3"/>
          <p:cNvSpPr>
            <a:spLocks noGrp="1"/>
          </p:cNvSpPr>
          <p:nvPr>
            <p:ph type="sldNum" sz="quarter" idx="10"/>
          </p:nvPr>
        </p:nvSpPr>
        <p:spPr/>
        <p:txBody>
          <a:bodyPr/>
          <a:lstStyle/>
          <a:p>
            <a:fld id="{7574A7FF-C112-48DE-B7F6-34EAA9C28292}" type="slidenum">
              <a:rPr lang="en-US" smtClean="0"/>
              <a:pPr/>
              <a:t>23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p702</a:t>
            </a:r>
            <a:endParaRPr lang="en-US" dirty="0"/>
          </a:p>
        </p:txBody>
      </p:sp>
      <p:sp>
        <p:nvSpPr>
          <p:cNvPr id="4" name="Slide Number Placeholder 3"/>
          <p:cNvSpPr>
            <a:spLocks noGrp="1"/>
          </p:cNvSpPr>
          <p:nvPr>
            <p:ph type="sldNum" sz="quarter" idx="10"/>
          </p:nvPr>
        </p:nvSpPr>
        <p:spPr/>
        <p:txBody>
          <a:bodyPr/>
          <a:lstStyle/>
          <a:p>
            <a:fld id="{7574A7FF-C112-48DE-B7F6-34EAA9C28292}" type="slidenum">
              <a:rPr lang="en-US" smtClean="0"/>
              <a:pPr/>
              <a:t>28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*http://en.wikipedia.org/wiki/Data_Encryption_Standard#cite_note-7</a:t>
            </a:r>
            <a:endParaRPr lang="en-US" dirty="0"/>
          </a:p>
        </p:txBody>
      </p:sp>
      <p:sp>
        <p:nvSpPr>
          <p:cNvPr id="4" name="Slide Number Placeholder 3"/>
          <p:cNvSpPr>
            <a:spLocks noGrp="1"/>
          </p:cNvSpPr>
          <p:nvPr>
            <p:ph type="sldNum" sz="quarter" idx="10"/>
          </p:nvPr>
        </p:nvSpPr>
        <p:spPr/>
        <p:txBody>
          <a:bodyPr/>
          <a:lstStyle/>
          <a:p>
            <a:fld id="{7574A7FF-C112-48DE-B7F6-34EAA9C28292}"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smtClean="0"/>
              <a:t>Click to edit Master title style</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159E3E7-7F47-4625-A0F7-28B4555FD74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C0659C-865D-4862-B84E-2BEC4FB263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B7FA2-4620-4F91-880B-9479913665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6AE83-CCF2-43CF-9865-D1241D839A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352677"/>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90585-871A-4945-BDE3-F2ECFEB0AE3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lstStyle/>
          <a:p>
            <a:r>
              <a:rPr lang="en-US" smtClean="0"/>
              <a:t>Click to edit Master title style</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DBC3D-5E72-4E3D-921C-B1B1BDCF08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C4E453-6E7B-4B6E-B708-F408BCC050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7C7D29-C391-4965-8D58-9A387907E2F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2D41C7-2714-46A1-9ACB-4A64BE1CDA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en-US" smtClean="0"/>
              <a:t>Click to edit Master title style</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8C1F9-1433-4357-8B4E-DFA009786E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en-US" smtClean="0"/>
              <a:t>Click icon to add picture</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3400" y="6356350"/>
            <a:ext cx="533400" cy="365125"/>
          </a:xfrm>
        </p:spPr>
        <p:txBody>
          <a:bodyPr/>
          <a:lstStyle/>
          <a:p>
            <a:fld id="{A9C69A08-597B-4F69-A48E-83D4EB2B47F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en-US" smtClean="0"/>
              <a:t>Click to edit Master title style</a:t>
            </a:r>
            <a:endParaRPr lang="en-US" dirty="0"/>
          </a:p>
        </p:txBody>
      </p:sp>
      <p:sp>
        <p:nvSpPr>
          <p:cNvPr id="30" name="Text Placeholder 29"/>
          <p:cNvSpPr>
            <a:spLocks noGrp="1"/>
          </p:cNvSpPr>
          <p:nvPr>
            <p:ph type="body" idx="1"/>
          </p:nvPr>
        </p:nvSpPr>
        <p:spPr>
          <a:xfrm>
            <a:off x="457200" y="2179637"/>
            <a:ext cx="8229600" cy="4114800"/>
          </a:xfrm>
          <a:prstGeom prst="rect">
            <a:avLst/>
          </a:prstGeom>
        </p:spPr>
        <p:txBody>
          <a:bodyPr vert="horz" lIns="9144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a:defRPr sz="1200">
                <a:solidFill>
                  <a:schemeClr val="tx2">
                    <a:shade val="50000"/>
                  </a:schemeClr>
                </a:solidFill>
              </a:defRPr>
            </a:lvl1pPr>
          </a:lstStyle>
          <a:p>
            <a:endParaRPr lang="en-US"/>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a:defRPr sz="12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a:defRPr sz="1400">
                <a:solidFill>
                  <a:schemeClr val="tx2">
                    <a:shade val="50000"/>
                  </a:schemeClr>
                </a:solidFill>
              </a:defRPr>
            </a:lvl1pPr>
          </a:lstStyle>
          <a:p>
            <a:fld id="{C89B2F2A-4382-4F94-AEAB-BE5D4363752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www.simonsingh.net/The_Black_Chamber/frequencypuzzle.htm"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Cryptography</a:t>
            </a:r>
          </a:p>
        </p:txBody>
      </p:sp>
      <p:sp>
        <p:nvSpPr>
          <p:cNvPr id="2051" name="Rectangle 3"/>
          <p:cNvSpPr>
            <a:spLocks noGrp="1" noChangeArrowheads="1"/>
          </p:cNvSpPr>
          <p:nvPr>
            <p:ph type="subTitle" idx="1"/>
          </p:nvPr>
        </p:nvSpPr>
        <p:spPr/>
        <p:txBody>
          <a:bodyPr/>
          <a:lstStyle/>
          <a:p>
            <a:r>
              <a:rPr lang="en-US"/>
              <a:t>IS 380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 terms (cont)</a:t>
            </a:r>
            <a:endParaRPr lang="en-US" dirty="0"/>
          </a:p>
        </p:txBody>
      </p:sp>
      <p:sp>
        <p:nvSpPr>
          <p:cNvPr id="3" name="Content Placeholder 2"/>
          <p:cNvSpPr>
            <a:spLocks noGrp="1"/>
          </p:cNvSpPr>
          <p:nvPr>
            <p:ph idx="1"/>
          </p:nvPr>
        </p:nvSpPr>
        <p:spPr/>
        <p:txBody>
          <a:bodyPr>
            <a:normAutofit lnSpcReduction="10000"/>
          </a:bodyPr>
          <a:lstStyle/>
          <a:p>
            <a:r>
              <a:rPr lang="en-US" dirty="0" err="1" smtClean="0"/>
              <a:t>Keyspace</a:t>
            </a:r>
            <a:r>
              <a:rPr lang="en-US" dirty="0" smtClean="0"/>
              <a:t> – the range of all possible keys.</a:t>
            </a:r>
          </a:p>
          <a:p>
            <a:pPr lvl="1"/>
            <a:r>
              <a:rPr lang="en-US" dirty="0" smtClean="0"/>
              <a:t>Bigger is better</a:t>
            </a:r>
          </a:p>
          <a:p>
            <a:pPr lvl="1"/>
            <a:r>
              <a:rPr lang="en-US" dirty="0" smtClean="0"/>
              <a:t>The more random the key, the better</a:t>
            </a:r>
          </a:p>
          <a:p>
            <a:r>
              <a:rPr lang="en-US" dirty="0" smtClean="0"/>
              <a:t>Strength – secrecy of the key, the cipher, key length, initialization vectors</a:t>
            </a:r>
          </a:p>
          <a:p>
            <a:pPr lvl="1"/>
            <a:r>
              <a:rPr lang="en-US" dirty="0" smtClean="0"/>
              <a:t>how hard it is to decrypt the information/recover the key.</a:t>
            </a:r>
          </a:p>
          <a:p>
            <a:pPr lvl="1"/>
            <a:r>
              <a:rPr lang="en-US" dirty="0" smtClean="0"/>
              <a:t>Work factor – the effort and resources needed to break the crypto</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Cryptography provides. . . </a:t>
            </a:r>
            <a:endParaRPr lang="en-US" dirty="0"/>
          </a:p>
        </p:txBody>
      </p:sp>
      <p:sp>
        <p:nvSpPr>
          <p:cNvPr id="3" name="Content Placeholder 2"/>
          <p:cNvSpPr>
            <a:spLocks noGrp="1"/>
          </p:cNvSpPr>
          <p:nvPr>
            <p:ph idx="1"/>
          </p:nvPr>
        </p:nvSpPr>
        <p:spPr/>
        <p:txBody>
          <a:bodyPr/>
          <a:lstStyle/>
          <a:p>
            <a:r>
              <a:rPr lang="en-US" dirty="0" smtClean="0"/>
              <a:t>Confidentiality</a:t>
            </a:r>
          </a:p>
          <a:p>
            <a:r>
              <a:rPr lang="en-US" dirty="0" smtClean="0"/>
              <a:t>Integrity</a:t>
            </a:r>
          </a:p>
          <a:p>
            <a:r>
              <a:rPr lang="en-US" dirty="0" smtClean="0"/>
              <a:t>Authentication</a:t>
            </a:r>
          </a:p>
          <a:p>
            <a:r>
              <a:rPr lang="en-US" dirty="0" smtClean="0"/>
              <a:t>Authorization</a:t>
            </a:r>
          </a:p>
          <a:p>
            <a:r>
              <a:rPr lang="en-US" dirty="0" err="1" smtClean="0"/>
              <a:t>Nonreprudiation</a:t>
            </a:r>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Kerckhoffs</a:t>
            </a:r>
            <a:r>
              <a:rPr lang="en-US" dirty="0" smtClean="0"/>
              <a:t>’ Principle</a:t>
            </a:r>
            <a:endParaRPr lang="en-US" dirty="0"/>
          </a:p>
        </p:txBody>
      </p:sp>
      <p:sp>
        <p:nvSpPr>
          <p:cNvPr id="3" name="Content Placeholder 2"/>
          <p:cNvSpPr>
            <a:spLocks noGrp="1"/>
          </p:cNvSpPr>
          <p:nvPr>
            <p:ph idx="1"/>
          </p:nvPr>
        </p:nvSpPr>
        <p:spPr/>
        <p:txBody>
          <a:bodyPr/>
          <a:lstStyle/>
          <a:p>
            <a:r>
              <a:rPr lang="en-US" dirty="0" smtClean="0"/>
              <a:t>The only secret in a cryptosystem should be the key. </a:t>
            </a:r>
          </a:p>
          <a:p>
            <a:r>
              <a:rPr lang="en-US" dirty="0" smtClean="0"/>
              <a:t> If there are too many secrets, there would likely  be more vulnerabilities to exploit.</a:t>
            </a:r>
          </a:p>
          <a:p>
            <a:r>
              <a:rPr lang="en-US" dirty="0" smtClean="0"/>
              <a:t>Many heads are better than one (when creating a cipher algorithm).</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One-Time Pad</a:t>
            </a:r>
            <a:endParaRPr lang="en-US" dirty="0"/>
          </a:p>
        </p:txBody>
      </p:sp>
      <p:sp>
        <p:nvSpPr>
          <p:cNvPr id="3" name="Content Placeholder 2"/>
          <p:cNvSpPr>
            <a:spLocks noGrp="1"/>
          </p:cNvSpPr>
          <p:nvPr>
            <p:ph idx="1"/>
          </p:nvPr>
        </p:nvSpPr>
        <p:spPr/>
        <p:txBody>
          <a:bodyPr/>
          <a:lstStyle/>
          <a:p>
            <a:r>
              <a:rPr lang="en-US" dirty="0" err="1" smtClean="0"/>
              <a:t>Vernam</a:t>
            </a:r>
            <a:r>
              <a:rPr lang="en-US" dirty="0" smtClean="0"/>
              <a:t> cipher ‘</a:t>
            </a:r>
            <a:r>
              <a:rPr lang="en-US" dirty="0" smtClean="0"/>
              <a:t>unbreakable’</a:t>
            </a:r>
            <a:endParaRPr lang="en-US" dirty="0" smtClean="0"/>
          </a:p>
          <a:p>
            <a:pPr lvl="1"/>
            <a:r>
              <a:rPr lang="en-US" dirty="0" smtClean="0"/>
              <a:t>Key and the message are the same length</a:t>
            </a:r>
          </a:p>
          <a:p>
            <a:pPr lvl="1"/>
            <a:r>
              <a:rPr lang="en-US" dirty="0" smtClean="0"/>
              <a:t>Used only once</a:t>
            </a:r>
          </a:p>
          <a:p>
            <a:pPr lvl="1"/>
            <a:r>
              <a:rPr lang="en-US" dirty="0" smtClean="0"/>
              <a:t>Distribution of the key must be ‘secure’</a:t>
            </a:r>
          </a:p>
          <a:p>
            <a:pPr lvl="1"/>
            <a:r>
              <a:rPr lang="en-US" dirty="0" smtClean="0"/>
              <a:t>Pad must be completely random</a:t>
            </a:r>
          </a:p>
          <a:p>
            <a:r>
              <a:rPr lang="en-US" dirty="0" smtClean="0"/>
              <a:t>Highly secure</a:t>
            </a:r>
          </a:p>
          <a:p>
            <a:r>
              <a:rPr lang="en-US" dirty="0" smtClean="0"/>
              <a:t>Highly cumbersome</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Steganography</a:t>
            </a:r>
            <a:endParaRPr lang="en-US" dirty="0"/>
          </a:p>
        </p:txBody>
      </p:sp>
      <p:sp>
        <p:nvSpPr>
          <p:cNvPr id="3" name="Content Placeholder 2"/>
          <p:cNvSpPr>
            <a:spLocks noGrp="1"/>
          </p:cNvSpPr>
          <p:nvPr>
            <p:ph idx="1"/>
          </p:nvPr>
        </p:nvSpPr>
        <p:spPr/>
        <p:txBody>
          <a:bodyPr>
            <a:normAutofit lnSpcReduction="10000"/>
          </a:bodyPr>
          <a:lstStyle/>
          <a:p>
            <a:r>
              <a:rPr lang="en-US" dirty="0" smtClean="0"/>
              <a:t>Hiding data within other data</a:t>
            </a:r>
          </a:p>
          <a:p>
            <a:r>
              <a:rPr lang="en-US" dirty="0" smtClean="0"/>
              <a:t>Hide data within documents, pictures, music files, even programs.</a:t>
            </a:r>
          </a:p>
          <a:p>
            <a:r>
              <a:rPr lang="en-US" dirty="0" smtClean="0"/>
              <a:t>Carrier – what contains the hidden information</a:t>
            </a:r>
          </a:p>
          <a:p>
            <a:r>
              <a:rPr lang="en-US" dirty="0" smtClean="0"/>
              <a:t>Payload – the information that is concealed.</a:t>
            </a:r>
          </a:p>
          <a:p>
            <a:r>
              <a:rPr lang="en-US" dirty="0" smtClean="0"/>
              <a:t>LSB – least significant bit – leaves very little distortion to the naked eye. (duplicate colors).</a:t>
            </a:r>
          </a:p>
          <a:p>
            <a:r>
              <a:rPr lang="en-US" dirty="0" smtClean="0"/>
              <a:t>Microdots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Ciphers</a:t>
            </a:r>
            <a:endParaRPr lang="en-US" dirty="0"/>
          </a:p>
        </p:txBody>
      </p:sp>
      <p:sp>
        <p:nvSpPr>
          <p:cNvPr id="3" name="Content Placeholder 2"/>
          <p:cNvSpPr>
            <a:spLocks noGrp="1"/>
          </p:cNvSpPr>
          <p:nvPr>
            <p:ph idx="1"/>
          </p:nvPr>
        </p:nvSpPr>
        <p:spPr/>
        <p:txBody>
          <a:bodyPr/>
          <a:lstStyle/>
          <a:p>
            <a:r>
              <a:rPr lang="en-US" dirty="0" smtClean="0"/>
              <a:t>Substitution cipher – replaces information/test with other information/text</a:t>
            </a:r>
          </a:p>
          <a:p>
            <a:pPr lvl="1"/>
            <a:r>
              <a:rPr lang="en-US" dirty="0" smtClean="0"/>
              <a:t>Caesar cipher</a:t>
            </a:r>
          </a:p>
          <a:p>
            <a:r>
              <a:rPr lang="en-US" dirty="0" smtClean="0"/>
              <a:t>Transposition Cipher – change the order of the information</a:t>
            </a:r>
          </a:p>
          <a:p>
            <a:r>
              <a:rPr lang="en-US" dirty="0" smtClean="0"/>
              <a:t>Most modern ciphers use both methods.</a:t>
            </a:r>
          </a:p>
          <a:p>
            <a:r>
              <a:rPr lang="en-US" dirty="0" smtClean="0"/>
              <a:t>Frequency analysis – some words and letters appear more frequently than other words/letters.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 methods</a:t>
            </a:r>
            <a:endParaRPr lang="en-US" dirty="0"/>
          </a:p>
        </p:txBody>
      </p:sp>
      <p:sp>
        <p:nvSpPr>
          <p:cNvPr id="3" name="Content Placeholder 2"/>
          <p:cNvSpPr>
            <a:spLocks noGrp="1"/>
          </p:cNvSpPr>
          <p:nvPr>
            <p:ph idx="1"/>
          </p:nvPr>
        </p:nvSpPr>
        <p:spPr/>
        <p:txBody>
          <a:bodyPr/>
          <a:lstStyle/>
          <a:p>
            <a:r>
              <a:rPr lang="en-US" dirty="0" smtClean="0"/>
              <a:t>Symmetric cryptography</a:t>
            </a:r>
          </a:p>
          <a:p>
            <a:r>
              <a:rPr lang="en-US" dirty="0" smtClean="0"/>
              <a:t>Asymmetric cryptography</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 Encryption</a:t>
            </a:r>
            <a:endParaRPr lang="en-US" dirty="0"/>
          </a:p>
        </p:txBody>
      </p:sp>
      <p:sp>
        <p:nvSpPr>
          <p:cNvPr id="3" name="Content Placeholder 2"/>
          <p:cNvSpPr>
            <a:spLocks noGrp="1"/>
          </p:cNvSpPr>
          <p:nvPr>
            <p:ph idx="1"/>
          </p:nvPr>
        </p:nvSpPr>
        <p:spPr/>
        <p:txBody>
          <a:bodyPr/>
          <a:lstStyle/>
          <a:p>
            <a:r>
              <a:rPr lang="en-US" dirty="0" smtClean="0"/>
              <a:t>Symmetric algorithm – the sender and the receiver use the same key to encrypt and decrypt </a:t>
            </a:r>
          </a:p>
          <a:p>
            <a:pPr lvl="1"/>
            <a:r>
              <a:rPr lang="en-US" dirty="0" smtClean="0"/>
              <a:t>Also called secret key.</a:t>
            </a:r>
          </a:p>
          <a:p>
            <a:pPr lvl="1"/>
            <a:r>
              <a:rPr lang="en-US" dirty="0" smtClean="0"/>
              <a:t>Each ‘friend’ must have a separate key. N(n-1)/2</a:t>
            </a:r>
          </a:p>
          <a:p>
            <a:pPr lvl="1"/>
            <a:r>
              <a:rPr lang="en-US" dirty="0" smtClean="0"/>
              <a:t>Share key ‘out of band’</a:t>
            </a:r>
          </a:p>
          <a:p>
            <a:pPr lvl="1"/>
            <a:r>
              <a:rPr lang="en-US" dirty="0" smtClean="0"/>
              <a:t>Fast</a:t>
            </a:r>
          </a:p>
          <a:p>
            <a:pPr lvl="1"/>
            <a:r>
              <a:rPr lang="en-US" dirty="0" smtClean="0"/>
              <a:t>Key sharing can be a weakness</a:t>
            </a:r>
          </a:p>
          <a:p>
            <a:pPr lvl="1"/>
            <a:r>
              <a:rPr lang="en-US" dirty="0" smtClean="0"/>
              <a:t>Key management can be a mess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Asymmetric Encryption</a:t>
            </a:r>
            <a:endParaRPr lang="en-US" dirty="0"/>
          </a:p>
        </p:txBody>
      </p:sp>
      <p:sp>
        <p:nvSpPr>
          <p:cNvPr id="3" name="Content Placeholder 2"/>
          <p:cNvSpPr>
            <a:spLocks noGrp="1"/>
          </p:cNvSpPr>
          <p:nvPr>
            <p:ph idx="1"/>
          </p:nvPr>
        </p:nvSpPr>
        <p:spPr/>
        <p:txBody>
          <a:bodyPr/>
          <a:lstStyle/>
          <a:p>
            <a:r>
              <a:rPr lang="en-US" dirty="0" smtClean="0"/>
              <a:t>Two keys mathematically related</a:t>
            </a:r>
          </a:p>
          <a:p>
            <a:pPr lvl="1"/>
            <a:r>
              <a:rPr lang="en-US" b="1" dirty="0" smtClean="0"/>
              <a:t>Private key </a:t>
            </a:r>
            <a:r>
              <a:rPr lang="en-US" dirty="0" smtClean="0"/>
              <a:t>– not given out to anyone (you keep the private key you generate)</a:t>
            </a:r>
          </a:p>
          <a:p>
            <a:pPr lvl="1"/>
            <a:r>
              <a:rPr lang="en-US" b="1" dirty="0" smtClean="0"/>
              <a:t>Public key </a:t>
            </a:r>
            <a:r>
              <a:rPr lang="en-US" dirty="0" smtClean="0"/>
              <a:t>– key is given out freely to anyone and everyone.</a:t>
            </a:r>
          </a:p>
          <a:p>
            <a:pPr lvl="1"/>
            <a:r>
              <a:rPr lang="en-US" dirty="0" smtClean="0"/>
              <a:t>Something encrypted with one key needs to use the other key to be decrypted.</a:t>
            </a:r>
          </a:p>
          <a:p>
            <a:pPr lvl="1"/>
            <a:r>
              <a:rPr lang="en-US" dirty="0" smtClean="0"/>
              <a:t>Provide authenticity.</a:t>
            </a:r>
          </a:p>
          <a:p>
            <a:pPr lvl="1"/>
            <a:r>
              <a:rPr lang="en-US" dirty="0" smtClean="0"/>
              <a:t>‘Secure message format’ &amp; ‘open message format’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Asymmetric Encryption (cont)</a:t>
            </a:r>
            <a:endParaRPr lang="en-US" dirty="0"/>
          </a:p>
        </p:txBody>
      </p:sp>
      <p:sp>
        <p:nvSpPr>
          <p:cNvPr id="3" name="Content Placeholder 2"/>
          <p:cNvSpPr>
            <a:spLocks noGrp="1"/>
          </p:cNvSpPr>
          <p:nvPr>
            <p:ph idx="1"/>
          </p:nvPr>
        </p:nvSpPr>
        <p:spPr/>
        <p:txBody>
          <a:bodyPr/>
          <a:lstStyle/>
          <a:p>
            <a:r>
              <a:rPr lang="en-US" dirty="0" smtClean="0"/>
              <a:t>Very slow</a:t>
            </a:r>
          </a:p>
          <a:p>
            <a:r>
              <a:rPr lang="en-US" dirty="0" smtClean="0"/>
              <a:t>More math (and CPU) intensive.</a:t>
            </a:r>
          </a:p>
          <a:p>
            <a:r>
              <a:rPr lang="en-US" dirty="0" smtClean="0"/>
              <a:t>Also called public key cryptography</a:t>
            </a:r>
          </a:p>
          <a:p>
            <a:r>
              <a:rPr lang="en-US" dirty="0" smtClean="0"/>
              <a:t>Better key distribution in larger systems</a:t>
            </a:r>
          </a:p>
          <a:p>
            <a:r>
              <a:rPr lang="en-US" dirty="0" smtClean="0"/>
              <a:t>RSA, ECC, </a:t>
            </a:r>
            <a:r>
              <a:rPr lang="en-US" dirty="0" err="1" smtClean="0"/>
              <a:t>Diffie</a:t>
            </a:r>
            <a:r>
              <a:rPr lang="en-US" dirty="0" smtClean="0"/>
              <a:t>-Hellman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Cryptography?</a:t>
            </a:r>
            <a:endParaRPr lang="en-US" dirty="0"/>
          </a:p>
        </p:txBody>
      </p:sp>
      <p:sp>
        <p:nvSpPr>
          <p:cNvPr id="3" name="Content Placeholder 2"/>
          <p:cNvSpPr>
            <a:spLocks noGrp="1"/>
          </p:cNvSpPr>
          <p:nvPr>
            <p:ph idx="1"/>
          </p:nvPr>
        </p:nvSpPr>
        <p:spPr/>
        <p:txBody>
          <a:bodyPr/>
          <a:lstStyle/>
          <a:p>
            <a:r>
              <a:rPr lang="en-US" dirty="0" smtClean="0"/>
              <a:t>Method for storing and/or transmitting data in a form that only those it is intended for can read it.</a:t>
            </a:r>
          </a:p>
          <a:p>
            <a:r>
              <a:rPr lang="en-US" dirty="0" smtClean="0"/>
              <a:t>Protect information from others by making it unreadable.</a:t>
            </a:r>
          </a:p>
          <a:p>
            <a:pPr algn="ctr">
              <a:buNone/>
            </a:pPr>
            <a:r>
              <a:rPr lang="en-US" sz="4000" dirty="0" smtClean="0"/>
              <a:t>	OR</a:t>
            </a:r>
          </a:p>
          <a:p>
            <a:r>
              <a:rPr lang="en-US" dirty="0" smtClean="0"/>
              <a:t>Make it take so long to crack that it’s effectively secure.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 implementations</a:t>
            </a:r>
            <a:endParaRPr lang="en-US" dirty="0"/>
          </a:p>
        </p:txBody>
      </p:sp>
      <p:sp>
        <p:nvSpPr>
          <p:cNvPr id="3" name="Content Placeholder 2"/>
          <p:cNvSpPr>
            <a:spLocks noGrp="1"/>
          </p:cNvSpPr>
          <p:nvPr>
            <p:ph idx="1"/>
          </p:nvPr>
        </p:nvSpPr>
        <p:spPr/>
        <p:txBody>
          <a:bodyPr/>
          <a:lstStyle/>
          <a:p>
            <a:r>
              <a:rPr lang="en-US" dirty="0" smtClean="0"/>
              <a:t>Block cipher</a:t>
            </a:r>
          </a:p>
          <a:p>
            <a:r>
              <a:rPr lang="en-US" dirty="0" smtClean="0"/>
              <a:t>Stream Cipher</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cipher</a:t>
            </a:r>
            <a:endParaRPr lang="en-US" dirty="0"/>
          </a:p>
        </p:txBody>
      </p:sp>
      <p:sp>
        <p:nvSpPr>
          <p:cNvPr id="3" name="Content Placeholder 2"/>
          <p:cNvSpPr>
            <a:spLocks noGrp="1"/>
          </p:cNvSpPr>
          <p:nvPr>
            <p:ph idx="1"/>
          </p:nvPr>
        </p:nvSpPr>
        <p:spPr/>
        <p:txBody>
          <a:bodyPr/>
          <a:lstStyle/>
          <a:p>
            <a:r>
              <a:rPr lang="en-US" dirty="0" smtClean="0"/>
              <a:t>Message is divided into blocks.  </a:t>
            </a:r>
          </a:p>
          <a:p>
            <a:r>
              <a:rPr lang="en-US" dirty="0" smtClean="0"/>
              <a:t>Blocks pushed through cipher one at a time.</a:t>
            </a:r>
          </a:p>
          <a:p>
            <a:r>
              <a:rPr lang="en-US" dirty="0" smtClean="0"/>
              <a:t>The key determines the operation and the order</a:t>
            </a:r>
            <a:endParaRPr lang="en-US" dirty="0"/>
          </a:p>
        </p:txBody>
      </p:sp>
      <p:pic>
        <p:nvPicPr>
          <p:cNvPr id="1026" name="Picture 2"/>
          <p:cNvPicPr>
            <a:picLocks noChangeAspect="1" noChangeArrowheads="1"/>
          </p:cNvPicPr>
          <p:nvPr/>
        </p:nvPicPr>
        <p:blipFill>
          <a:blip r:embed="rId2" cstate="screen"/>
          <a:srcRect/>
          <a:stretch>
            <a:fillRect/>
          </a:stretch>
        </p:blipFill>
        <p:spPr bwMode="auto">
          <a:xfrm>
            <a:off x="1295400" y="3794947"/>
            <a:ext cx="6705601" cy="30630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cipher II</a:t>
            </a:r>
            <a:endParaRPr lang="en-US" dirty="0"/>
          </a:p>
        </p:txBody>
      </p:sp>
      <p:sp>
        <p:nvSpPr>
          <p:cNvPr id="3" name="Content Placeholder 2"/>
          <p:cNvSpPr>
            <a:spLocks noGrp="1"/>
          </p:cNvSpPr>
          <p:nvPr>
            <p:ph idx="1"/>
          </p:nvPr>
        </p:nvSpPr>
        <p:spPr/>
        <p:txBody>
          <a:bodyPr/>
          <a:lstStyle/>
          <a:p>
            <a:r>
              <a:rPr lang="en-US" dirty="0" smtClean="0"/>
              <a:t>Two factors used to strengthen the cryptography</a:t>
            </a:r>
          </a:p>
          <a:p>
            <a:r>
              <a:rPr lang="en-US" dirty="0" smtClean="0"/>
              <a:t>Confusion: </a:t>
            </a:r>
          </a:p>
          <a:p>
            <a:pPr>
              <a:buNone/>
            </a:pPr>
            <a:r>
              <a:rPr lang="en-US" dirty="0" smtClean="0"/>
              <a:t>	substitution</a:t>
            </a:r>
          </a:p>
          <a:p>
            <a:r>
              <a:rPr lang="en-US" dirty="0" smtClean="0"/>
              <a:t>Diffusion:</a:t>
            </a:r>
          </a:p>
          <a:p>
            <a:pPr>
              <a:buNone/>
            </a:pPr>
            <a:r>
              <a:rPr lang="en-US" dirty="0" smtClean="0"/>
              <a:t>	 transposition</a:t>
            </a:r>
            <a:endParaRPr lang="en-US" dirty="0"/>
          </a:p>
        </p:txBody>
      </p:sp>
      <p:pic>
        <p:nvPicPr>
          <p:cNvPr id="2050" name="Picture 2"/>
          <p:cNvPicPr>
            <a:picLocks noChangeAspect="1" noChangeArrowheads="1"/>
          </p:cNvPicPr>
          <p:nvPr/>
        </p:nvPicPr>
        <p:blipFill>
          <a:blip r:embed="rId3" cstate="screen"/>
          <a:srcRect/>
          <a:stretch>
            <a:fillRect/>
          </a:stretch>
        </p:blipFill>
        <p:spPr bwMode="auto">
          <a:xfrm>
            <a:off x="3461288" y="2667000"/>
            <a:ext cx="5682712"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 cipher</a:t>
            </a:r>
            <a:endParaRPr lang="en-US" dirty="0"/>
          </a:p>
        </p:txBody>
      </p:sp>
      <p:sp>
        <p:nvSpPr>
          <p:cNvPr id="3" name="Content Placeholder 2"/>
          <p:cNvSpPr>
            <a:spLocks noGrp="1"/>
          </p:cNvSpPr>
          <p:nvPr>
            <p:ph idx="1"/>
          </p:nvPr>
        </p:nvSpPr>
        <p:spPr/>
        <p:txBody>
          <a:bodyPr/>
          <a:lstStyle/>
          <a:p>
            <a:r>
              <a:rPr lang="en-US" dirty="0" smtClean="0"/>
              <a:t>Message treated as a stream of bits</a:t>
            </a:r>
          </a:p>
          <a:p>
            <a:r>
              <a:rPr lang="en-US" dirty="0" smtClean="0"/>
              <a:t>Operation performed one bit at a time</a:t>
            </a:r>
          </a:p>
          <a:p>
            <a:r>
              <a:rPr lang="en-US" dirty="0" err="1" smtClean="0"/>
              <a:t>Keystream</a:t>
            </a:r>
            <a:r>
              <a:rPr lang="en-US" dirty="0" smtClean="0"/>
              <a:t> generator – produce a stream of bits </a:t>
            </a:r>
            <a:r>
              <a:rPr lang="en-US" dirty="0" err="1" smtClean="0"/>
              <a:t>XORed</a:t>
            </a:r>
            <a:r>
              <a:rPr lang="en-US" dirty="0" smtClean="0"/>
              <a:t> with plaintext</a:t>
            </a:r>
            <a:endParaRPr lang="en-US" dirty="0"/>
          </a:p>
        </p:txBody>
      </p:sp>
      <p:pic>
        <p:nvPicPr>
          <p:cNvPr id="3075" name="Picture 3"/>
          <p:cNvPicPr>
            <a:picLocks noChangeAspect="1" noChangeArrowheads="1"/>
          </p:cNvPicPr>
          <p:nvPr/>
        </p:nvPicPr>
        <p:blipFill>
          <a:blip r:embed="rId3" cstate="screen"/>
          <a:srcRect/>
          <a:stretch>
            <a:fillRect/>
          </a:stretch>
        </p:blipFill>
        <p:spPr bwMode="auto">
          <a:xfrm>
            <a:off x="2743200" y="4191000"/>
            <a:ext cx="41910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 initialization vectors</a:t>
            </a:r>
            <a:endParaRPr lang="en-US" dirty="0"/>
          </a:p>
        </p:txBody>
      </p:sp>
      <p:sp>
        <p:nvSpPr>
          <p:cNvPr id="3" name="Content Placeholder 2"/>
          <p:cNvSpPr>
            <a:spLocks noGrp="1"/>
          </p:cNvSpPr>
          <p:nvPr>
            <p:ph idx="1"/>
          </p:nvPr>
        </p:nvSpPr>
        <p:spPr/>
        <p:txBody>
          <a:bodyPr/>
          <a:lstStyle/>
          <a:p>
            <a:r>
              <a:rPr lang="en-US" dirty="0" smtClean="0"/>
              <a:t>Random values used with the key </a:t>
            </a:r>
          </a:p>
          <a:p>
            <a:r>
              <a:rPr lang="en-US" dirty="0" smtClean="0"/>
              <a:t>Keep things looking random – eliminate repetition.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 cipher II</a:t>
            </a:r>
            <a:endParaRPr lang="en-US" dirty="0"/>
          </a:p>
        </p:txBody>
      </p:sp>
      <p:sp>
        <p:nvSpPr>
          <p:cNvPr id="3" name="Content Placeholder 2"/>
          <p:cNvSpPr>
            <a:spLocks noGrp="1"/>
          </p:cNvSpPr>
          <p:nvPr>
            <p:ph idx="1"/>
          </p:nvPr>
        </p:nvSpPr>
        <p:spPr/>
        <p:txBody>
          <a:bodyPr/>
          <a:lstStyle/>
          <a:p>
            <a:r>
              <a:rPr lang="en-US" dirty="0" smtClean="0"/>
              <a:t>Stream ciphers require additional randomness to work correctly.</a:t>
            </a:r>
          </a:p>
          <a:p>
            <a:pPr lvl="1"/>
            <a:r>
              <a:rPr lang="en-US" dirty="0" smtClean="0"/>
              <a:t>Work better in hardware (ASIC) than software</a:t>
            </a:r>
          </a:p>
          <a:p>
            <a:pPr lvl="1"/>
            <a:r>
              <a:rPr lang="en-US" dirty="0" smtClean="0"/>
              <a:t>Require more processing power than block ciphers.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encryption</a:t>
            </a:r>
            <a:endParaRPr lang="en-US" dirty="0"/>
          </a:p>
        </p:txBody>
      </p:sp>
      <p:sp>
        <p:nvSpPr>
          <p:cNvPr id="3" name="Content Placeholder 2"/>
          <p:cNvSpPr>
            <a:spLocks noGrp="1"/>
          </p:cNvSpPr>
          <p:nvPr>
            <p:ph idx="1"/>
          </p:nvPr>
        </p:nvSpPr>
        <p:spPr/>
        <p:txBody>
          <a:bodyPr/>
          <a:lstStyle/>
          <a:p>
            <a:r>
              <a:rPr lang="en-US" dirty="0" smtClean="0"/>
              <a:t>Both asymmetric and symmetric crypto together (usually at different stages).</a:t>
            </a:r>
          </a:p>
          <a:p>
            <a:r>
              <a:rPr lang="en-US" dirty="0" smtClean="0"/>
              <a:t>Symmetric cryptography is used to encrypt a message, then the key is encrypted with asymmetric crypto , attached to the message and sent.</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key</a:t>
            </a:r>
            <a:endParaRPr lang="en-US" dirty="0"/>
          </a:p>
        </p:txBody>
      </p:sp>
      <p:sp>
        <p:nvSpPr>
          <p:cNvPr id="3" name="Content Placeholder 2"/>
          <p:cNvSpPr>
            <a:spLocks noGrp="1"/>
          </p:cNvSpPr>
          <p:nvPr>
            <p:ph idx="1"/>
          </p:nvPr>
        </p:nvSpPr>
        <p:spPr/>
        <p:txBody>
          <a:bodyPr/>
          <a:lstStyle/>
          <a:p>
            <a:r>
              <a:rPr lang="en-US" dirty="0" smtClean="0"/>
              <a:t>Symmetric key used to provide encryption for one session</a:t>
            </a:r>
          </a:p>
          <a:p>
            <a:r>
              <a:rPr lang="en-US" dirty="0" smtClean="0"/>
              <a:t>Key is discarded after session ends.</a:t>
            </a:r>
          </a:p>
          <a:p>
            <a:r>
              <a:rPr lang="en-US" dirty="0" smtClean="0"/>
              <a:t>Often used with hybrid crypto.  HTTPS, secure e-mail, etc.</a:t>
            </a:r>
          </a:p>
          <a:p>
            <a:r>
              <a:rPr lang="en-US" dirty="0" smtClean="0"/>
              <a:t>Part of the problem with WEP was the use of ‘static’ session keys.</a:t>
            </a:r>
          </a:p>
          <a:p>
            <a:pPr lvl="1"/>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Symmetric cryptosystems</a:t>
            </a:r>
            <a:endParaRPr lang="en-US" dirty="0"/>
          </a:p>
        </p:txBody>
      </p:sp>
      <p:sp>
        <p:nvSpPr>
          <p:cNvPr id="5" name="Text Placeholder 4"/>
          <p:cNvSpPr>
            <a:spLocks noGrp="1"/>
          </p:cNvSpPr>
          <p:nvPr>
            <p:ph type="body" idx="1"/>
          </p:nvPr>
        </p:nvSpPr>
        <p:spPr/>
        <p:txBody>
          <a:bodyPr/>
          <a:lstStyle/>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 DEA 1977-1988</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Data Encryption Standard (Algorithm)</a:t>
            </a:r>
          </a:p>
          <a:p>
            <a:r>
              <a:rPr lang="en-US" dirty="0" smtClean="0"/>
              <a:t>Based on 128-bit Lucifer (IBM)</a:t>
            </a:r>
          </a:p>
          <a:p>
            <a:r>
              <a:rPr lang="en-US" dirty="0" smtClean="0"/>
              <a:t>64-bit with 8 bits parity (56-bit)</a:t>
            </a:r>
          </a:p>
          <a:p>
            <a:r>
              <a:rPr lang="en-US" dirty="0" smtClean="0"/>
              <a:t>Cracked by EFF in 1998 (3-days to go through </a:t>
            </a:r>
            <a:r>
              <a:rPr lang="en-US" dirty="0" err="1" smtClean="0"/>
              <a:t>keyspace</a:t>
            </a:r>
            <a:r>
              <a:rPr lang="en-US" dirty="0" smtClean="0"/>
              <a:t>)</a:t>
            </a:r>
          </a:p>
          <a:p>
            <a:r>
              <a:rPr lang="en-US" dirty="0" smtClean="0"/>
              <a:t>Replaced be 3DES then AES</a:t>
            </a:r>
          </a:p>
          <a:p>
            <a:endParaRPr lang="en-US" dirty="0" smtClean="0"/>
          </a:p>
          <a:p>
            <a:endParaRPr lang="en-US" dirty="0" smtClean="0"/>
          </a:p>
          <a:p>
            <a:pPr>
              <a:buNone/>
            </a:pPr>
            <a:r>
              <a:rPr lang="en-US" sz="1900" dirty="0" smtClean="0"/>
              <a:t>It was estimated in 1977 that a computer to crack DES could be built for $20M*</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r>
              <a:rPr lang="en-US" dirty="0" err="1" smtClean="0"/>
              <a:t>Atbash</a:t>
            </a:r>
            <a:r>
              <a:rPr lang="en-US" dirty="0" smtClean="0"/>
              <a:t> – Hebrew substitution cipher</a:t>
            </a:r>
          </a:p>
          <a:p>
            <a:pPr>
              <a:buNone/>
            </a:pPr>
            <a:r>
              <a:rPr lang="en-US" sz="32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urier New" pitchFamily="49" charset="0"/>
                <a:cs typeface="Courier New" pitchFamily="49" charset="0"/>
              </a:rPr>
              <a:t>abcdefghijklmnopqrstuvwxyz</a:t>
            </a:r>
            <a:endPar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urier New" pitchFamily="49" charset="0"/>
              <a:cs typeface="Courier New" pitchFamily="49" charset="0"/>
            </a:endParaRPr>
          </a:p>
          <a:p>
            <a:pPr>
              <a:buNone/>
            </a:pPr>
            <a:r>
              <a:rPr lang="en-U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urier New" pitchFamily="49" charset="0"/>
                <a:cs typeface="Courier New" pitchFamily="49" charset="0"/>
              </a:rPr>
              <a:t>ZYXWVUTSRQPONMLKJIHGFEDCBA</a:t>
            </a:r>
          </a:p>
          <a:p>
            <a:r>
              <a:rPr lang="en-US" sz="3200" dirty="0" err="1" smtClean="0"/>
              <a:t>Scytale</a:t>
            </a:r>
            <a:r>
              <a:rPr lang="en-US" sz="3200" dirty="0" smtClean="0"/>
              <a:t> – Spartan.  Message on papyrus wrapped around a staff.</a:t>
            </a:r>
          </a:p>
          <a:p>
            <a:r>
              <a:rPr lang="en-US" sz="3200" dirty="0" smtClean="0"/>
              <a:t>Caesar – shift letters three spaces (substitution)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a:t>
            </a:r>
            <a:endParaRPr lang="en-US" dirty="0"/>
          </a:p>
        </p:txBody>
      </p:sp>
      <p:sp>
        <p:nvSpPr>
          <p:cNvPr id="3" name="Content Placeholder 2"/>
          <p:cNvSpPr>
            <a:spLocks noGrp="1"/>
          </p:cNvSpPr>
          <p:nvPr>
            <p:ph idx="1"/>
          </p:nvPr>
        </p:nvSpPr>
        <p:spPr/>
        <p:txBody>
          <a:bodyPr/>
          <a:lstStyle/>
          <a:p>
            <a:r>
              <a:rPr lang="en-US" dirty="0" smtClean="0"/>
              <a:t>64-bit symmetric block cipher (8-bits parity)</a:t>
            </a:r>
          </a:p>
          <a:p>
            <a:r>
              <a:rPr lang="en-US" dirty="0" smtClean="0"/>
              <a:t>Each block of data is put through </a:t>
            </a:r>
            <a:r>
              <a:rPr lang="en-US" b="1" dirty="0" smtClean="0"/>
              <a:t>16 rounds </a:t>
            </a:r>
            <a:r>
              <a:rPr lang="en-US" dirty="0" smtClean="0"/>
              <a:t>of </a:t>
            </a:r>
            <a:r>
              <a:rPr lang="en-US" b="1" dirty="0" smtClean="0"/>
              <a:t>transposition</a:t>
            </a:r>
            <a:r>
              <a:rPr lang="en-US" dirty="0" smtClean="0"/>
              <a:t> and </a:t>
            </a:r>
            <a:r>
              <a:rPr lang="en-US" b="1" dirty="0" smtClean="0"/>
              <a:t>substitution </a:t>
            </a:r>
            <a:r>
              <a:rPr lang="en-US" dirty="0" smtClean="0"/>
              <a:t>(exactly how depends on the key).</a:t>
            </a:r>
          </a:p>
          <a:p>
            <a:endParaRPr lang="en-US" dirty="0" smtClean="0"/>
          </a:p>
          <a:p>
            <a:r>
              <a:rPr lang="en-US" dirty="0" smtClean="0"/>
              <a:t>http://nsfsecurity.pr.erau.edu/crypto/</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 modes</a:t>
            </a:r>
            <a:endParaRPr lang="en-US" dirty="0"/>
          </a:p>
        </p:txBody>
      </p:sp>
      <p:sp>
        <p:nvSpPr>
          <p:cNvPr id="3" name="Content Placeholder 2"/>
          <p:cNvSpPr>
            <a:spLocks noGrp="1"/>
          </p:cNvSpPr>
          <p:nvPr>
            <p:ph idx="1"/>
          </p:nvPr>
        </p:nvSpPr>
        <p:spPr/>
        <p:txBody>
          <a:bodyPr/>
          <a:lstStyle/>
          <a:p>
            <a:r>
              <a:rPr lang="en-US" dirty="0" smtClean="0"/>
              <a:t>Electronic Code Book (ECB) – databases, passwords.  Low randomness (no IV).</a:t>
            </a:r>
          </a:p>
          <a:p>
            <a:r>
              <a:rPr lang="en-US" dirty="0" smtClean="0"/>
              <a:t>Cipher Block Chaining (CBC) high randomness, large files.  Different IV each time.</a:t>
            </a:r>
          </a:p>
          <a:p>
            <a:r>
              <a:rPr lang="en-US" dirty="0" smtClean="0"/>
              <a:t>Cipher Feedback (CFB) Block &amp; Stream; terminal</a:t>
            </a:r>
          </a:p>
          <a:p>
            <a:r>
              <a:rPr lang="en-US" dirty="0" smtClean="0"/>
              <a:t>Output Feedback (OFB) – protect from bit errors</a:t>
            </a:r>
          </a:p>
          <a:p>
            <a:r>
              <a:rPr lang="en-US" dirty="0" smtClean="0"/>
              <a:t>Counter Mode (CTR) – no chaining, high performance, parallel encryption.</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3DES</a:t>
            </a:r>
            <a:endParaRPr lang="en-US" dirty="0"/>
          </a:p>
        </p:txBody>
      </p:sp>
      <p:sp>
        <p:nvSpPr>
          <p:cNvPr id="3" name="Content Placeholder 2"/>
          <p:cNvSpPr>
            <a:spLocks noGrp="1"/>
          </p:cNvSpPr>
          <p:nvPr>
            <p:ph idx="1"/>
          </p:nvPr>
        </p:nvSpPr>
        <p:spPr/>
        <p:txBody>
          <a:bodyPr/>
          <a:lstStyle/>
          <a:p>
            <a:r>
              <a:rPr lang="en-US" dirty="0" smtClean="0"/>
              <a:t>Triple-DES</a:t>
            </a:r>
          </a:p>
          <a:p>
            <a:r>
              <a:rPr lang="en-US" dirty="0" smtClean="0"/>
              <a:t>Stopgap until AES finalized.</a:t>
            </a:r>
          </a:p>
          <a:p>
            <a:r>
              <a:rPr lang="en-US" dirty="0" smtClean="0"/>
              <a:t>48 rounds.</a:t>
            </a:r>
          </a:p>
          <a:p>
            <a:r>
              <a:rPr lang="en-US" dirty="0" smtClean="0"/>
              <a:t>Big performance hit.</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AES</a:t>
            </a:r>
            <a:endParaRPr lang="en-US" dirty="0"/>
          </a:p>
        </p:txBody>
      </p:sp>
      <p:sp>
        <p:nvSpPr>
          <p:cNvPr id="3" name="Content Placeholder 2"/>
          <p:cNvSpPr>
            <a:spLocks noGrp="1"/>
          </p:cNvSpPr>
          <p:nvPr>
            <p:ph idx="1"/>
          </p:nvPr>
        </p:nvSpPr>
        <p:spPr/>
        <p:txBody>
          <a:bodyPr/>
          <a:lstStyle/>
          <a:p>
            <a:r>
              <a:rPr lang="en-US" dirty="0" smtClean="0"/>
              <a:t>Advanced Encryption Standard</a:t>
            </a:r>
          </a:p>
          <a:p>
            <a:r>
              <a:rPr lang="en-US" dirty="0" smtClean="0"/>
              <a:t>Also known as </a:t>
            </a:r>
            <a:r>
              <a:rPr lang="en-US" dirty="0" err="1" smtClean="0"/>
              <a:t>Rijndael</a:t>
            </a:r>
            <a:r>
              <a:rPr lang="en-US" dirty="0" smtClean="0"/>
              <a:t>.</a:t>
            </a:r>
          </a:p>
          <a:p>
            <a:r>
              <a:rPr lang="en-US" dirty="0" smtClean="0"/>
              <a:t>128,192,256-bit encryption (10-14 rounds)</a:t>
            </a:r>
          </a:p>
          <a:p>
            <a:r>
              <a:rPr lang="en-US" dirty="0" smtClean="0"/>
              <a:t>Performs in software or hardware</a:t>
            </a:r>
          </a:p>
          <a:p>
            <a:r>
              <a:rPr lang="en-US" dirty="0" smtClean="0"/>
              <a:t>Sensitive but unclassified (SBU)</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a:t>
            </a:r>
            <a:endParaRPr lang="en-US" dirty="0"/>
          </a:p>
        </p:txBody>
      </p:sp>
      <p:sp>
        <p:nvSpPr>
          <p:cNvPr id="3" name="Content Placeholder 2"/>
          <p:cNvSpPr>
            <a:spLocks noGrp="1"/>
          </p:cNvSpPr>
          <p:nvPr>
            <p:ph idx="1"/>
          </p:nvPr>
        </p:nvSpPr>
        <p:spPr/>
        <p:txBody>
          <a:bodyPr/>
          <a:lstStyle/>
          <a:p>
            <a:r>
              <a:rPr lang="en-US" dirty="0" smtClean="0"/>
              <a:t>International Data Encryption Algorithm</a:t>
            </a:r>
          </a:p>
          <a:p>
            <a:r>
              <a:rPr lang="en-US" dirty="0" smtClean="0"/>
              <a:t>128-bit.</a:t>
            </a:r>
          </a:p>
          <a:p>
            <a:r>
              <a:rPr lang="en-US" dirty="0" smtClean="0"/>
              <a:t>Faster than DES in software</a:t>
            </a:r>
          </a:p>
          <a:p>
            <a:r>
              <a:rPr lang="en-US" dirty="0" smtClean="0"/>
              <a:t>Used in PGP</a:t>
            </a:r>
          </a:p>
          <a:p>
            <a:r>
              <a:rPr lang="en-US" dirty="0" smtClean="0"/>
              <a:t>Well tested</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Others</a:t>
            </a:r>
            <a:endParaRPr lang="en-US" dirty="0"/>
          </a:p>
        </p:txBody>
      </p:sp>
      <p:sp>
        <p:nvSpPr>
          <p:cNvPr id="3" name="Content Placeholder 2"/>
          <p:cNvSpPr>
            <a:spLocks noGrp="1"/>
          </p:cNvSpPr>
          <p:nvPr>
            <p:ph idx="1"/>
          </p:nvPr>
        </p:nvSpPr>
        <p:spPr/>
        <p:txBody>
          <a:bodyPr/>
          <a:lstStyle/>
          <a:p>
            <a:r>
              <a:rPr lang="en-US" dirty="0" smtClean="0"/>
              <a:t>Blowfish – 32-448bit encryption, 16 rounds.  Public domain.</a:t>
            </a:r>
          </a:p>
          <a:p>
            <a:r>
              <a:rPr lang="en-US" dirty="0" smtClean="0"/>
              <a:t>RC4 – SSL, WEP (bad implementation), simple, fast, stolen.</a:t>
            </a:r>
          </a:p>
          <a:p>
            <a:r>
              <a:rPr lang="en-US" dirty="0" smtClean="0"/>
              <a:t>RC5 – up to 2048-bit encryption, up to 255 rounds.</a:t>
            </a:r>
          </a:p>
          <a:p>
            <a:r>
              <a:rPr lang="en-US" dirty="0" smtClean="0"/>
              <a:t>RC6 – modified RC5 to make it faster.</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Drawbacks to symmetric crypto</a:t>
            </a:r>
            <a:endParaRPr lang="en-US" dirty="0"/>
          </a:p>
        </p:txBody>
      </p:sp>
      <p:sp>
        <p:nvSpPr>
          <p:cNvPr id="3" name="Content Placeholder 2"/>
          <p:cNvSpPr>
            <a:spLocks noGrp="1"/>
          </p:cNvSpPr>
          <p:nvPr>
            <p:ph idx="1"/>
          </p:nvPr>
        </p:nvSpPr>
        <p:spPr/>
        <p:txBody>
          <a:bodyPr/>
          <a:lstStyle/>
          <a:p>
            <a:r>
              <a:rPr lang="en-US" dirty="0" smtClean="0"/>
              <a:t>Services – confidentiality only.</a:t>
            </a:r>
          </a:p>
          <a:p>
            <a:r>
              <a:rPr lang="en-US" dirty="0" smtClean="0"/>
              <a:t>Scalability – the more people, many more keys.</a:t>
            </a:r>
          </a:p>
          <a:p>
            <a:r>
              <a:rPr lang="en-US" dirty="0" smtClean="0"/>
              <a:t>Key distribution – it’s a problem.</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Asymmetric cryptosystems</a:t>
            </a:r>
            <a:endParaRPr lang="en-US" dirty="0"/>
          </a:p>
        </p:txBody>
      </p:sp>
      <p:sp>
        <p:nvSpPr>
          <p:cNvPr id="5" name="Text Placeholder 4"/>
          <p:cNvSpPr>
            <a:spLocks noGrp="1"/>
          </p:cNvSpPr>
          <p:nvPr>
            <p:ph type="body" idx="1"/>
          </p:nvPr>
        </p:nvSpPr>
        <p:spPr/>
        <p:txBody>
          <a:bodyPr/>
          <a:lstStyle/>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Diffie</a:t>
            </a:r>
            <a:r>
              <a:rPr lang="en-US" dirty="0" smtClean="0"/>
              <a:t>-Hellman ‘key agreement’</a:t>
            </a:r>
            <a:endParaRPr lang="en-US" dirty="0"/>
          </a:p>
        </p:txBody>
      </p:sp>
      <p:sp>
        <p:nvSpPr>
          <p:cNvPr id="3" name="Content Placeholder 2"/>
          <p:cNvSpPr>
            <a:spLocks noGrp="1"/>
          </p:cNvSpPr>
          <p:nvPr>
            <p:ph idx="1"/>
          </p:nvPr>
        </p:nvSpPr>
        <p:spPr/>
        <p:txBody>
          <a:bodyPr/>
          <a:lstStyle/>
          <a:p>
            <a:r>
              <a:rPr lang="en-US" dirty="0" smtClean="0"/>
              <a:t>Each party generates a private/public key pair.</a:t>
            </a:r>
          </a:p>
          <a:p>
            <a:r>
              <a:rPr lang="en-US" dirty="0" smtClean="0"/>
              <a:t>Public keys shared.</a:t>
            </a:r>
          </a:p>
          <a:p>
            <a:r>
              <a:rPr lang="en-US" b="1" dirty="0" smtClean="0"/>
              <a:t>Key agreement </a:t>
            </a:r>
            <a:r>
              <a:rPr lang="en-US" dirty="0" smtClean="0"/>
              <a:t>- By combining their private with the other’s public key, both parties come to the same ‘secret key’.</a:t>
            </a:r>
          </a:p>
          <a:p>
            <a:pPr lvl="1"/>
            <a:r>
              <a:rPr lang="en-US" dirty="0" smtClean="0"/>
              <a:t>This key is then used as symmetric cryptography to transmit the message.</a:t>
            </a:r>
          </a:p>
          <a:p>
            <a:r>
              <a:rPr lang="en-US" dirty="0" smtClean="0"/>
              <a:t>MITM attack (with no authentication)</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a:t>
            </a:r>
            <a:endParaRPr lang="en-US" dirty="0"/>
          </a:p>
        </p:txBody>
      </p:sp>
      <p:sp>
        <p:nvSpPr>
          <p:cNvPr id="3" name="Content Placeholder 2"/>
          <p:cNvSpPr>
            <a:spLocks noGrp="1"/>
          </p:cNvSpPr>
          <p:nvPr>
            <p:ph idx="1"/>
          </p:nvPr>
        </p:nvSpPr>
        <p:spPr/>
        <p:txBody>
          <a:bodyPr/>
          <a:lstStyle/>
          <a:p>
            <a:r>
              <a:rPr lang="en-US" dirty="0" smtClean="0"/>
              <a:t>Used for digital signatures, key exchange, encryption.</a:t>
            </a:r>
          </a:p>
          <a:p>
            <a:r>
              <a:rPr lang="en-US" dirty="0" smtClean="0"/>
              <a:t>1978</a:t>
            </a:r>
          </a:p>
          <a:p>
            <a:r>
              <a:rPr lang="en-US" dirty="0" smtClean="0"/>
              <a:t>Large prime numbers</a:t>
            </a:r>
          </a:p>
          <a:p>
            <a:r>
              <a:rPr lang="en-US" dirty="0" smtClean="0"/>
              <a:t>Widely used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(cont)</a:t>
            </a:r>
            <a:endParaRPr lang="en-US" dirty="0"/>
          </a:p>
        </p:txBody>
      </p:sp>
      <p:sp>
        <p:nvSpPr>
          <p:cNvPr id="3" name="Content Placeholder 2"/>
          <p:cNvSpPr>
            <a:spLocks noGrp="1"/>
          </p:cNvSpPr>
          <p:nvPr>
            <p:ph idx="1"/>
          </p:nvPr>
        </p:nvSpPr>
        <p:spPr/>
        <p:txBody>
          <a:bodyPr/>
          <a:lstStyle/>
          <a:p>
            <a:r>
              <a:rPr lang="en-US" dirty="0" err="1" smtClean="0"/>
              <a:t>Vigenere</a:t>
            </a:r>
            <a:r>
              <a:rPr lang="en-US" dirty="0" smtClean="0"/>
              <a:t> table – ‘table’ and ‘key’ shared in advance</a:t>
            </a:r>
          </a:p>
          <a:p>
            <a:r>
              <a:rPr lang="en-US" dirty="0" smtClean="0"/>
              <a:t>Enigma machine – rotors, plug board, reflecting rotor.  Initial settings and advancing the rotors with each step provided the ‘shared key’.</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One-way function</a:t>
            </a:r>
            <a:endParaRPr lang="en-US" dirty="0"/>
          </a:p>
        </p:txBody>
      </p:sp>
      <p:sp>
        <p:nvSpPr>
          <p:cNvPr id="3" name="Content Placeholder 2"/>
          <p:cNvSpPr>
            <a:spLocks noGrp="1"/>
          </p:cNvSpPr>
          <p:nvPr>
            <p:ph idx="1"/>
          </p:nvPr>
        </p:nvSpPr>
        <p:spPr/>
        <p:txBody>
          <a:bodyPr/>
          <a:lstStyle/>
          <a:p>
            <a:r>
              <a:rPr lang="en-US" dirty="0" smtClean="0"/>
              <a:t>Vastly easier to multiply two large prime numbers than to factor one massive number into two large primes.</a:t>
            </a:r>
          </a:p>
          <a:p>
            <a:r>
              <a:rPr lang="en-US" dirty="0" smtClean="0"/>
              <a:t>Trapdoor – the private key provides an easy way to decrypt the message.</a:t>
            </a:r>
          </a:p>
          <a:p>
            <a:r>
              <a:rPr lang="en-US" dirty="0" smtClean="0"/>
              <a:t>Public key – encryption &amp; signature verification</a:t>
            </a:r>
          </a:p>
          <a:p>
            <a:r>
              <a:rPr lang="en-US" dirty="0" smtClean="0"/>
              <a:t>Private key – decryption &amp; signature generation</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 </a:t>
            </a:r>
            <a:r>
              <a:rPr lang="en-US" dirty="0" err="1" smtClean="0"/>
              <a:t>Gamal</a:t>
            </a:r>
            <a:endParaRPr lang="en-US" dirty="0"/>
          </a:p>
        </p:txBody>
      </p:sp>
      <p:sp>
        <p:nvSpPr>
          <p:cNvPr id="3" name="Content Placeholder 2"/>
          <p:cNvSpPr>
            <a:spLocks noGrp="1"/>
          </p:cNvSpPr>
          <p:nvPr>
            <p:ph idx="1"/>
          </p:nvPr>
        </p:nvSpPr>
        <p:spPr/>
        <p:txBody>
          <a:bodyPr/>
          <a:lstStyle/>
          <a:p>
            <a:r>
              <a:rPr lang="en-US" dirty="0" smtClean="0"/>
              <a:t>Digital signatures</a:t>
            </a:r>
          </a:p>
          <a:p>
            <a:r>
              <a:rPr lang="en-US" dirty="0" smtClean="0"/>
              <a:t>Encryption</a:t>
            </a:r>
          </a:p>
          <a:p>
            <a:r>
              <a:rPr lang="en-US" dirty="0" smtClean="0"/>
              <a:t>Key exchange</a:t>
            </a:r>
          </a:p>
          <a:p>
            <a:r>
              <a:rPr lang="en-US" dirty="0" smtClean="0"/>
              <a:t>Slow</a:t>
            </a:r>
          </a:p>
          <a:p>
            <a:endParaRPr lang="en-US"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ECC</a:t>
            </a:r>
            <a:endParaRPr lang="en-US" dirty="0"/>
          </a:p>
        </p:txBody>
      </p:sp>
      <p:sp>
        <p:nvSpPr>
          <p:cNvPr id="3" name="Content Placeholder 2"/>
          <p:cNvSpPr>
            <a:spLocks noGrp="1"/>
          </p:cNvSpPr>
          <p:nvPr>
            <p:ph idx="1"/>
          </p:nvPr>
        </p:nvSpPr>
        <p:spPr/>
        <p:txBody>
          <a:bodyPr/>
          <a:lstStyle/>
          <a:p>
            <a:r>
              <a:rPr lang="en-US" dirty="0" smtClean="0"/>
              <a:t>Elliptic Curve Cryptosystem</a:t>
            </a:r>
          </a:p>
          <a:p>
            <a:r>
              <a:rPr lang="en-US" dirty="0" smtClean="0"/>
              <a:t>Signatures, key distribution, encryption</a:t>
            </a:r>
          </a:p>
          <a:p>
            <a:r>
              <a:rPr lang="en-US" dirty="0" smtClean="0"/>
              <a:t>Most efficient asymmetric algorithm</a:t>
            </a:r>
          </a:p>
          <a:p>
            <a:r>
              <a:rPr lang="en-US" dirty="0" smtClean="0"/>
              <a:t>Used in cell phones, and other low-</a:t>
            </a:r>
            <a:r>
              <a:rPr lang="en-US" dirty="0" err="1" smtClean="0"/>
              <a:t>cpu</a:t>
            </a:r>
            <a:r>
              <a:rPr lang="en-US" dirty="0" smtClean="0"/>
              <a:t> devices.</a:t>
            </a:r>
          </a:p>
          <a:p>
            <a:r>
              <a:rPr lang="en-US" dirty="0" smtClean="0"/>
              <a:t>Short key still very secure.</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asymmetric cryptosystems</a:t>
            </a:r>
            <a:endParaRPr lang="en-US" dirty="0"/>
          </a:p>
        </p:txBody>
      </p:sp>
      <p:sp>
        <p:nvSpPr>
          <p:cNvPr id="3" name="Content Placeholder 2"/>
          <p:cNvSpPr>
            <a:spLocks noGrp="1"/>
          </p:cNvSpPr>
          <p:nvPr>
            <p:ph idx="1"/>
          </p:nvPr>
        </p:nvSpPr>
        <p:spPr/>
        <p:txBody>
          <a:bodyPr/>
          <a:lstStyle/>
          <a:p>
            <a:r>
              <a:rPr lang="en-US" dirty="0" smtClean="0"/>
              <a:t>LUC</a:t>
            </a:r>
          </a:p>
          <a:p>
            <a:r>
              <a:rPr lang="en-US" dirty="0" smtClean="0"/>
              <a:t>Knapsack (oops! Broken)</a:t>
            </a:r>
          </a:p>
          <a:p>
            <a:r>
              <a:rPr lang="en-US" dirty="0" smtClean="0"/>
              <a:t>Zero Knowledge Proof</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Message Integrity</a:t>
            </a:r>
            <a:endParaRPr lang="en-US" dirty="0"/>
          </a:p>
        </p:txBody>
      </p:sp>
      <p:sp>
        <p:nvSpPr>
          <p:cNvPr id="5" name="Text Placeholder 4"/>
          <p:cNvSpPr>
            <a:spLocks noGrp="1"/>
          </p:cNvSpPr>
          <p:nvPr>
            <p:ph type="body" idx="1"/>
          </p:nvPr>
        </p:nvSpPr>
        <p:spPr/>
        <p:txBody>
          <a:bodyPr/>
          <a:lstStyle/>
          <a:p>
            <a:r>
              <a:rPr lang="en-US" dirty="0" smtClean="0"/>
              <a:t>Hashing</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Hashes</a:t>
            </a:r>
            <a:endParaRPr lang="en-US" dirty="0"/>
          </a:p>
        </p:txBody>
      </p:sp>
      <p:sp>
        <p:nvSpPr>
          <p:cNvPr id="5" name="Content Placeholder 4"/>
          <p:cNvSpPr>
            <a:spLocks noGrp="1"/>
          </p:cNvSpPr>
          <p:nvPr>
            <p:ph idx="1"/>
          </p:nvPr>
        </p:nvSpPr>
        <p:spPr/>
        <p:txBody>
          <a:bodyPr/>
          <a:lstStyle/>
          <a:p>
            <a:r>
              <a:rPr lang="en-US" dirty="0" smtClean="0"/>
              <a:t>One-way computation to determine if data has been corrupted</a:t>
            </a:r>
          </a:p>
          <a:p>
            <a:r>
              <a:rPr lang="en-US" dirty="0" smtClean="0"/>
              <a:t>CRC</a:t>
            </a:r>
          </a:p>
          <a:p>
            <a:r>
              <a:rPr lang="en-US" dirty="0" smtClean="0"/>
              <a:t>Can be forged</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One-Way Hash</a:t>
            </a:r>
            <a:endParaRPr lang="en-US" dirty="0"/>
          </a:p>
        </p:txBody>
      </p:sp>
      <p:sp>
        <p:nvSpPr>
          <p:cNvPr id="3" name="Content Placeholder 2"/>
          <p:cNvSpPr>
            <a:spLocks noGrp="1"/>
          </p:cNvSpPr>
          <p:nvPr>
            <p:ph idx="1"/>
          </p:nvPr>
        </p:nvSpPr>
        <p:spPr/>
        <p:txBody>
          <a:bodyPr/>
          <a:lstStyle/>
          <a:p>
            <a:r>
              <a:rPr lang="en-US" dirty="0" smtClean="0"/>
              <a:t>Takes a message and produces a fixed-length value.</a:t>
            </a:r>
          </a:p>
          <a:p>
            <a:r>
              <a:rPr lang="en-US" dirty="0" smtClean="0"/>
              <a:t>Cannot be reversed to get the message back – it’s one-way.</a:t>
            </a:r>
          </a:p>
          <a:p>
            <a:r>
              <a:rPr lang="en-US" dirty="0" smtClean="0"/>
              <a:t>Algorithm is not secret.</a:t>
            </a:r>
          </a:p>
          <a:p>
            <a:r>
              <a:rPr lang="en-US" dirty="0" smtClean="0"/>
              <a:t>To prevent forging, a Message Authentication Code (MAC) is used. (secret key)</a:t>
            </a:r>
          </a:p>
          <a:p>
            <a:pPr lvl="1"/>
            <a:r>
              <a:rPr lang="en-US" dirty="0" smtClean="0"/>
              <a:t>This is called HMAC</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HMAC generation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Concatenate a symmetric key* with message</a:t>
            </a:r>
          </a:p>
          <a:p>
            <a:r>
              <a:rPr lang="en-US" dirty="0" smtClean="0"/>
              <a:t>Put through hash</a:t>
            </a:r>
          </a:p>
          <a:p>
            <a:r>
              <a:rPr lang="en-US" dirty="0" smtClean="0"/>
              <a:t>Generate a MAC</a:t>
            </a:r>
          </a:p>
          <a:p>
            <a:r>
              <a:rPr lang="en-US" dirty="0" smtClean="0"/>
              <a:t>Append the MAC to the message</a:t>
            </a:r>
          </a:p>
          <a:p>
            <a:r>
              <a:rPr lang="en-US" dirty="0" smtClean="0"/>
              <a:t>Send message</a:t>
            </a:r>
          </a:p>
          <a:p>
            <a:r>
              <a:rPr lang="en-US" dirty="0" smtClean="0"/>
              <a:t>Receiver concatenate a symmetric key with message</a:t>
            </a:r>
          </a:p>
          <a:p>
            <a:r>
              <a:rPr lang="en-US" dirty="0" smtClean="0"/>
              <a:t>Put result through hash</a:t>
            </a:r>
          </a:p>
          <a:p>
            <a:r>
              <a:rPr lang="en-US" dirty="0" smtClean="0"/>
              <a:t>Compare two MAC values</a:t>
            </a:r>
          </a:p>
          <a:p>
            <a:pPr>
              <a:buNone/>
            </a:pPr>
            <a:r>
              <a:rPr lang="en-US" sz="2200" dirty="0" smtClean="0"/>
              <a:t>*symmetric key exchanged in advance</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CBC-MAC</a:t>
            </a:r>
            <a:endParaRPr lang="en-US" dirty="0"/>
          </a:p>
        </p:txBody>
      </p:sp>
      <p:sp>
        <p:nvSpPr>
          <p:cNvPr id="3" name="Content Placeholder 2"/>
          <p:cNvSpPr>
            <a:spLocks noGrp="1"/>
          </p:cNvSpPr>
          <p:nvPr>
            <p:ph idx="1"/>
          </p:nvPr>
        </p:nvSpPr>
        <p:spPr/>
        <p:txBody>
          <a:bodyPr>
            <a:normAutofit lnSpcReduction="10000"/>
          </a:bodyPr>
          <a:lstStyle/>
          <a:p>
            <a:r>
              <a:rPr lang="en-US" dirty="0" smtClean="0"/>
              <a:t>Final block of </a:t>
            </a:r>
            <a:r>
              <a:rPr lang="en-US" dirty="0" err="1" smtClean="0"/>
              <a:t>ciphertext</a:t>
            </a:r>
            <a:r>
              <a:rPr lang="en-US" dirty="0" smtClean="0"/>
              <a:t> is used as MAC</a:t>
            </a:r>
          </a:p>
          <a:p>
            <a:r>
              <a:rPr lang="en-US" dirty="0" smtClean="0"/>
              <a:t>Plaintext message sent with MAC at the end.</a:t>
            </a:r>
          </a:p>
          <a:p>
            <a:r>
              <a:rPr lang="en-US" dirty="0" smtClean="0"/>
              <a:t>Receiver does the same thing</a:t>
            </a:r>
          </a:p>
          <a:p>
            <a:r>
              <a:rPr lang="en-US" dirty="0" smtClean="0"/>
              <a:t>Data (system) authentication.</a:t>
            </a:r>
          </a:p>
          <a:p>
            <a:r>
              <a:rPr lang="en-US" dirty="0" smtClean="0"/>
              <a:t>CMAC (Cipher-Based Message Authentication code) – addresses issues with CBC-MAC</a:t>
            </a:r>
          </a:p>
          <a:p>
            <a:r>
              <a:rPr lang="en-US" dirty="0" smtClean="0"/>
              <a:t>Block cipher-based message authentication code</a:t>
            </a:r>
          </a:p>
          <a:p>
            <a:pPr lvl="1"/>
            <a:r>
              <a:rPr lang="en-US" dirty="0" smtClean="0"/>
              <a:t>Authenticates origin, but not necessarily sending user.</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Collisions</a:t>
            </a:r>
            <a:endParaRPr lang="en-US" dirty="0"/>
          </a:p>
        </p:txBody>
      </p:sp>
      <p:sp>
        <p:nvSpPr>
          <p:cNvPr id="3" name="Content Placeholder 2"/>
          <p:cNvSpPr>
            <a:spLocks noGrp="1"/>
          </p:cNvSpPr>
          <p:nvPr>
            <p:ph idx="1"/>
          </p:nvPr>
        </p:nvSpPr>
        <p:spPr/>
        <p:txBody>
          <a:bodyPr/>
          <a:lstStyle/>
          <a:p>
            <a:r>
              <a:rPr lang="en-US" dirty="0" smtClean="0"/>
              <a:t>When two different message result in the same hash value.</a:t>
            </a:r>
          </a:p>
          <a:p>
            <a:r>
              <a:rPr lang="en-US" dirty="0" smtClean="0"/>
              <a:t>MD5 is susceptible to collision attacks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24000"/>
          </a:xfrm>
        </p:spPr>
        <p:txBody>
          <a:bodyPr/>
          <a:lstStyle/>
          <a:p>
            <a:r>
              <a:rPr lang="en-US" dirty="0" smtClean="0"/>
              <a:t>Zimmerman telegram</a:t>
            </a:r>
            <a:endParaRPr lang="en-US" dirty="0"/>
          </a:p>
        </p:txBody>
      </p:sp>
      <p:sp>
        <p:nvSpPr>
          <p:cNvPr id="3" name="Content Placeholder 2"/>
          <p:cNvSpPr>
            <a:spLocks noGrp="1"/>
          </p:cNvSpPr>
          <p:nvPr>
            <p:ph idx="1"/>
          </p:nvPr>
        </p:nvSpPr>
        <p:spPr/>
        <p:txBody>
          <a:bodyPr/>
          <a:lstStyle/>
          <a:p>
            <a:endParaRPr lang="en-US"/>
          </a:p>
        </p:txBody>
      </p:sp>
      <p:pic>
        <p:nvPicPr>
          <p:cNvPr id="27650" name="Picture 2"/>
          <p:cNvPicPr>
            <a:picLocks noChangeAspect="1" noChangeArrowheads="1"/>
          </p:cNvPicPr>
          <p:nvPr/>
        </p:nvPicPr>
        <p:blipFill>
          <a:blip r:embed="rId2" cstate="screen"/>
          <a:srcRect/>
          <a:stretch>
            <a:fillRect/>
          </a:stretch>
        </p:blipFill>
        <p:spPr bwMode="auto">
          <a:xfrm>
            <a:off x="0" y="1219200"/>
            <a:ext cx="4517572" cy="5715000"/>
          </a:xfrm>
          <a:prstGeom prst="rect">
            <a:avLst/>
          </a:prstGeom>
          <a:noFill/>
          <a:ln w="9525">
            <a:noFill/>
            <a:miter lim="800000"/>
            <a:headEnd/>
            <a:tailEnd/>
          </a:ln>
        </p:spPr>
      </p:pic>
      <p:pic>
        <p:nvPicPr>
          <p:cNvPr id="27651" name="Picture 3"/>
          <p:cNvPicPr>
            <a:picLocks noChangeAspect="1" noChangeArrowheads="1"/>
          </p:cNvPicPr>
          <p:nvPr/>
        </p:nvPicPr>
        <p:blipFill>
          <a:blip r:embed="rId3" cstate="screen"/>
          <a:srcRect/>
          <a:stretch>
            <a:fillRect/>
          </a:stretch>
        </p:blipFill>
        <p:spPr bwMode="auto">
          <a:xfrm>
            <a:off x="4369816" y="1219200"/>
            <a:ext cx="4774184"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 Algorithms </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screen"/>
          <a:srcRect/>
          <a:stretch>
            <a:fillRect/>
          </a:stretch>
        </p:blipFill>
        <p:spPr bwMode="auto">
          <a:xfrm>
            <a:off x="-1" y="2286000"/>
            <a:ext cx="9144001" cy="41323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Attacking hash algorithms </a:t>
            </a:r>
            <a:endParaRPr lang="en-US" dirty="0"/>
          </a:p>
        </p:txBody>
      </p:sp>
      <p:sp>
        <p:nvSpPr>
          <p:cNvPr id="3" name="Content Placeholder 2"/>
          <p:cNvSpPr>
            <a:spLocks noGrp="1"/>
          </p:cNvSpPr>
          <p:nvPr>
            <p:ph idx="1"/>
          </p:nvPr>
        </p:nvSpPr>
        <p:spPr/>
        <p:txBody>
          <a:bodyPr>
            <a:normAutofit lnSpcReduction="10000"/>
          </a:bodyPr>
          <a:lstStyle/>
          <a:p>
            <a:r>
              <a:rPr lang="en-US" dirty="0" smtClean="0"/>
              <a:t>Collision – two messages producing the same hash</a:t>
            </a:r>
          </a:p>
          <a:p>
            <a:r>
              <a:rPr lang="en-US" dirty="0" smtClean="0"/>
              <a:t>Birthday attack</a:t>
            </a:r>
          </a:p>
          <a:p>
            <a:pPr lvl="1"/>
            <a:r>
              <a:rPr lang="en-US" dirty="0" smtClean="0"/>
              <a:t>253 people to find one that shared your b-day</a:t>
            </a:r>
          </a:p>
          <a:p>
            <a:pPr lvl="1"/>
            <a:r>
              <a:rPr lang="en-US" dirty="0" smtClean="0"/>
              <a:t>However, with 23 people in the same room someone will likely share a birthday with someone else.</a:t>
            </a:r>
          </a:p>
          <a:p>
            <a:pPr lvl="1"/>
            <a:r>
              <a:rPr lang="en-US" dirty="0" smtClean="0"/>
              <a:t>If a MAC is only 30 bits, it is likely that a collision can be found in 2^30 inputs (2^n where n is # of bits) </a:t>
            </a:r>
          </a:p>
          <a:p>
            <a:r>
              <a:rPr lang="en-US" dirty="0" smtClean="0"/>
              <a:t>Longer hashes are more secure</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screen"/>
          <a:srcRect/>
          <a:stretch>
            <a:fillRect/>
          </a:stretch>
        </p:blipFill>
        <p:spPr bwMode="auto">
          <a:xfrm>
            <a:off x="0" y="624840"/>
            <a:ext cx="9144000" cy="5608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signature</a:t>
            </a:r>
            <a:endParaRPr lang="en-US" dirty="0"/>
          </a:p>
        </p:txBody>
      </p:sp>
      <p:sp>
        <p:nvSpPr>
          <p:cNvPr id="3" name="Content Placeholder 2"/>
          <p:cNvSpPr>
            <a:spLocks noGrp="1"/>
          </p:cNvSpPr>
          <p:nvPr>
            <p:ph idx="1"/>
          </p:nvPr>
        </p:nvSpPr>
        <p:spPr/>
        <p:txBody>
          <a:bodyPr>
            <a:normAutofit/>
          </a:bodyPr>
          <a:lstStyle/>
          <a:p>
            <a:r>
              <a:rPr lang="en-US" dirty="0" smtClean="0"/>
              <a:t>A hash that has been encrypted with senders private key</a:t>
            </a:r>
          </a:p>
          <a:p>
            <a:pPr lvl="1"/>
            <a:r>
              <a:rPr lang="en-US" dirty="0" smtClean="0"/>
              <a:t>Integrity , authentication and </a:t>
            </a:r>
            <a:r>
              <a:rPr lang="en-US" dirty="0" err="1" smtClean="0"/>
              <a:t>nonreprudiation</a:t>
            </a:r>
            <a:r>
              <a:rPr lang="en-US" dirty="0" smtClean="0"/>
              <a:t>.</a:t>
            </a:r>
          </a:p>
          <a:p>
            <a:pPr lvl="1">
              <a:buNone/>
            </a:pPr>
            <a:endParaRPr lang="en-US" dirty="0"/>
          </a:p>
        </p:txBody>
      </p:sp>
      <p:sp>
        <p:nvSpPr>
          <p:cNvPr id="4" name="TextBox 3"/>
          <p:cNvSpPr txBox="1"/>
          <p:nvPr/>
        </p:nvSpPr>
        <p:spPr>
          <a:xfrm>
            <a:off x="228600" y="3687901"/>
            <a:ext cx="8610600" cy="3170099"/>
          </a:xfrm>
          <a:prstGeom prst="rect">
            <a:avLst/>
          </a:prstGeom>
          <a:solidFill>
            <a:schemeClr val="bg1">
              <a:lumMod val="95000"/>
              <a:lumOff val="5000"/>
            </a:schemeClr>
          </a:solidFill>
        </p:spPr>
        <p:txBody>
          <a:bodyPr wrap="square" rtlCol="0">
            <a:spAutoFit/>
          </a:bodyPr>
          <a:lstStyle/>
          <a:p>
            <a:pPr>
              <a:buNone/>
            </a:pPr>
            <a:r>
              <a:rPr lang="en-US" sz="1400" b="1" dirty="0" smtClean="0">
                <a:latin typeface="Courier New" pitchFamily="49" charset="0"/>
                <a:cs typeface="Courier New" pitchFamily="49" charset="0"/>
              </a:rPr>
              <a:t>-----BEGIN PGP SIGNED MESSAGE----- </a:t>
            </a:r>
            <a:br>
              <a:rPr lang="en-US" sz="1400" b="1" dirty="0" smtClean="0">
                <a:latin typeface="Courier New" pitchFamily="49" charset="0"/>
                <a:cs typeface="Courier New" pitchFamily="49" charset="0"/>
              </a:rPr>
            </a:br>
            <a:r>
              <a:rPr lang="en-US" sz="1400" b="1" dirty="0" smtClean="0">
                <a:latin typeface="Courier New" pitchFamily="49" charset="0"/>
                <a:cs typeface="Courier New" pitchFamily="49" charset="0"/>
              </a:rPr>
              <a:t>Hash: SHA1 </a:t>
            </a:r>
          </a:p>
          <a:p>
            <a:pPr>
              <a:buNone/>
            </a:pPr>
            <a:r>
              <a:rPr lang="en-US" sz="1400" b="1" dirty="0" smtClean="0">
                <a:latin typeface="Courier New" pitchFamily="49" charset="0"/>
                <a:cs typeface="Courier New" pitchFamily="49" charset="0"/>
              </a:rPr>
              <a:t>This is some text that I have signed with my DSS/DH key. You can't actually use PGP to verify the signature on this example because, when Web browsers download HTML files to display them, the browsers tend to alter what was uploaded. Thus, unconcerned about verification, I added HTML markups to format the display of this text. </a:t>
            </a:r>
          </a:p>
          <a:p>
            <a:pPr>
              <a:buNone/>
            </a:pPr>
            <a:r>
              <a:rPr lang="en-US" sz="1400" b="1" dirty="0" smtClean="0">
                <a:latin typeface="Courier New" pitchFamily="49" charset="0"/>
                <a:cs typeface="Courier New" pitchFamily="49" charset="0"/>
              </a:rPr>
              <a:t>-----BEGIN PGP SIGNATURE----- </a:t>
            </a:r>
            <a:br>
              <a:rPr lang="en-US" sz="1400" b="1" dirty="0" smtClean="0">
                <a:latin typeface="Courier New" pitchFamily="49" charset="0"/>
                <a:cs typeface="Courier New" pitchFamily="49" charset="0"/>
              </a:rPr>
            </a:br>
            <a:r>
              <a:rPr lang="en-US" sz="1400" b="1" dirty="0" smtClean="0">
                <a:latin typeface="Courier New" pitchFamily="49" charset="0"/>
                <a:cs typeface="Courier New" pitchFamily="49" charset="0"/>
              </a:rPr>
              <a:t>Version: </a:t>
            </a:r>
            <a:r>
              <a:rPr lang="en-US" sz="1400" b="1" dirty="0" err="1" smtClean="0">
                <a:latin typeface="Courier New" pitchFamily="49" charset="0"/>
                <a:cs typeface="Courier New" pitchFamily="49" charset="0"/>
              </a:rPr>
              <a:t>PGPfreeware</a:t>
            </a:r>
            <a:r>
              <a:rPr lang="en-US" sz="1400" b="1" dirty="0" smtClean="0">
                <a:latin typeface="Courier New" pitchFamily="49" charset="0"/>
                <a:cs typeface="Courier New" pitchFamily="49" charset="0"/>
              </a:rPr>
              <a:t> 6.5.8 </a:t>
            </a:r>
          </a:p>
          <a:p>
            <a:pPr>
              <a:buNone/>
            </a:pPr>
            <a:r>
              <a:rPr lang="en-US" sz="1400" b="1" dirty="0" err="1" smtClean="0">
                <a:latin typeface="Courier New" pitchFamily="49" charset="0"/>
                <a:cs typeface="Courier New" pitchFamily="49" charset="0"/>
              </a:rPr>
              <a:t>iQA</a:t>
            </a:r>
            <a:r>
              <a:rPr lang="en-US" sz="1400" b="1" dirty="0" smtClean="0">
                <a:latin typeface="Courier New" pitchFamily="49" charset="0"/>
                <a:cs typeface="Courier New" pitchFamily="49" charset="0"/>
              </a:rPr>
              <a:t>/AwUBP7Z2M4NxG4rj7+GnEQKyPQCfaOxVJCSfv1Ej0W1Leo/</a:t>
            </a:r>
            <a:r>
              <a:rPr lang="en-US" sz="1400" b="1" dirty="0" err="1" smtClean="0">
                <a:latin typeface="Courier New" pitchFamily="49" charset="0"/>
                <a:cs typeface="Courier New" pitchFamily="49" charset="0"/>
              </a:rPr>
              <a:t>FNC+zBSsAoNrC</a:t>
            </a:r>
            <a:r>
              <a:rPr lang="en-US" sz="1400" b="1" dirty="0" smtClean="0">
                <a:latin typeface="Courier New" pitchFamily="49" charset="0"/>
                <a:cs typeface="Courier New" pitchFamily="49" charset="0"/>
              </a:rPr>
              <a:t> </a:t>
            </a:r>
            <a:br>
              <a:rPr lang="en-US" sz="1400" b="1" dirty="0" smtClean="0">
                <a:latin typeface="Courier New" pitchFamily="49" charset="0"/>
                <a:cs typeface="Courier New" pitchFamily="49" charset="0"/>
              </a:rPr>
            </a:br>
            <a:r>
              <a:rPr lang="en-US" sz="1400" b="1" dirty="0" smtClean="0">
                <a:latin typeface="Courier New" pitchFamily="49" charset="0"/>
                <a:cs typeface="Courier New" pitchFamily="49" charset="0"/>
              </a:rPr>
              <a:t>vkPIrX6tsLdCT/uHOXGN06pF </a:t>
            </a:r>
            <a:br>
              <a:rPr lang="en-US" sz="1400" b="1" dirty="0" smtClean="0">
                <a:latin typeface="Courier New" pitchFamily="49" charset="0"/>
                <a:cs typeface="Courier New" pitchFamily="49" charset="0"/>
              </a:rPr>
            </a:b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vqQX</a:t>
            </a:r>
            <a:r>
              <a:rPr lang="en-US" sz="1400" b="1" dirty="0" smtClean="0">
                <a:latin typeface="Courier New" pitchFamily="49" charset="0"/>
                <a:cs typeface="Courier New" pitchFamily="49" charset="0"/>
              </a:rPr>
              <a:t> </a:t>
            </a:r>
            <a:br>
              <a:rPr lang="en-US" sz="1400" b="1" dirty="0" smtClean="0">
                <a:latin typeface="Courier New" pitchFamily="49" charset="0"/>
                <a:cs typeface="Courier New" pitchFamily="49" charset="0"/>
              </a:rPr>
            </a:br>
            <a:r>
              <a:rPr lang="en-US" sz="1400" b="1" dirty="0" smtClean="0">
                <a:latin typeface="Courier New" pitchFamily="49" charset="0"/>
                <a:cs typeface="Courier New" pitchFamily="49" charset="0"/>
              </a:rPr>
              <a:t>-----END PGP SIGNATURE----- </a:t>
            </a:r>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PKI</a:t>
            </a:r>
            <a:endParaRPr lang="en-US" dirty="0"/>
          </a:p>
        </p:txBody>
      </p:sp>
      <p:sp>
        <p:nvSpPr>
          <p:cNvPr id="3" name="Content Placeholder 2"/>
          <p:cNvSpPr>
            <a:spLocks noGrp="1"/>
          </p:cNvSpPr>
          <p:nvPr>
            <p:ph idx="1"/>
          </p:nvPr>
        </p:nvSpPr>
        <p:spPr/>
        <p:txBody>
          <a:bodyPr/>
          <a:lstStyle/>
          <a:p>
            <a:r>
              <a:rPr lang="en-US" dirty="0" smtClean="0"/>
              <a:t>Public Key Infrastructure</a:t>
            </a:r>
          </a:p>
          <a:p>
            <a:pPr lvl="1"/>
            <a:r>
              <a:rPr lang="en-US" dirty="0" smtClean="0"/>
              <a:t>Framework for establishing trust in a disbursed environment</a:t>
            </a:r>
          </a:p>
          <a:p>
            <a:pPr lvl="2"/>
            <a:r>
              <a:rPr lang="en-US" dirty="0" smtClean="0"/>
              <a:t>Made up of many different parts</a:t>
            </a:r>
          </a:p>
          <a:p>
            <a:pPr lvl="1"/>
            <a:r>
              <a:rPr lang="en-US" dirty="0" smtClean="0"/>
              <a:t>Uses symmetric and asymmetric crypto</a:t>
            </a:r>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PKI components</a:t>
            </a:r>
            <a:endParaRPr lang="en-US" dirty="0"/>
          </a:p>
        </p:txBody>
      </p:sp>
      <p:sp>
        <p:nvSpPr>
          <p:cNvPr id="3" name="Content Placeholder 2"/>
          <p:cNvSpPr>
            <a:spLocks noGrp="1"/>
          </p:cNvSpPr>
          <p:nvPr>
            <p:ph idx="1"/>
          </p:nvPr>
        </p:nvSpPr>
        <p:spPr/>
        <p:txBody>
          <a:bodyPr>
            <a:normAutofit lnSpcReduction="10000"/>
          </a:bodyPr>
          <a:lstStyle/>
          <a:p>
            <a:r>
              <a:rPr lang="en-US" dirty="0" smtClean="0"/>
              <a:t>Certificate – mechanism that associates a public key with an owner. Standard: X.509v4</a:t>
            </a:r>
          </a:p>
          <a:p>
            <a:pPr lvl="1"/>
            <a:r>
              <a:rPr lang="en-US" dirty="0" smtClean="0"/>
              <a:t>Serial #</a:t>
            </a:r>
          </a:p>
          <a:p>
            <a:pPr lvl="1"/>
            <a:r>
              <a:rPr lang="en-US" dirty="0" smtClean="0"/>
              <a:t>Version #</a:t>
            </a:r>
          </a:p>
          <a:p>
            <a:pPr lvl="1"/>
            <a:r>
              <a:rPr lang="en-US" dirty="0" smtClean="0"/>
              <a:t>Identity information</a:t>
            </a:r>
          </a:p>
          <a:p>
            <a:pPr lvl="1"/>
            <a:r>
              <a:rPr lang="en-US" dirty="0" smtClean="0"/>
              <a:t>Algorithm information</a:t>
            </a:r>
          </a:p>
          <a:p>
            <a:pPr lvl="1"/>
            <a:r>
              <a:rPr lang="en-US" dirty="0" smtClean="0"/>
              <a:t>Validity dates</a:t>
            </a:r>
          </a:p>
          <a:p>
            <a:pPr lvl="1"/>
            <a:r>
              <a:rPr lang="en-US" dirty="0" smtClean="0"/>
              <a:t>Signature of issuing authority (vouches for the validity of the certificate)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2" cstate="screen"/>
          <a:srcRect/>
          <a:stretch>
            <a:fillRect/>
          </a:stretch>
        </p:blipFill>
        <p:spPr bwMode="auto">
          <a:xfrm>
            <a:off x="-26441400" y="13792200"/>
            <a:ext cx="8915400" cy="4953000"/>
          </a:xfrm>
          <a:prstGeom prst="rect">
            <a:avLst/>
          </a:prstGeom>
          <a:noFill/>
          <a:ln w="9525">
            <a:noFill/>
            <a:miter lim="800000"/>
            <a:headEnd/>
            <a:tailEnd/>
          </a:ln>
        </p:spPr>
      </p:pic>
      <p:pic>
        <p:nvPicPr>
          <p:cNvPr id="6" name="Picture 5"/>
          <p:cNvPicPr/>
          <p:nvPr/>
        </p:nvPicPr>
        <p:blipFill>
          <a:blip r:embed="rId3" cstate="screen"/>
          <a:srcRect/>
          <a:stretch>
            <a:fillRect/>
          </a:stretch>
        </p:blipFill>
        <p:spPr bwMode="auto">
          <a:xfrm>
            <a:off x="0" y="609600"/>
            <a:ext cx="9143999"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PKI components II</a:t>
            </a:r>
            <a:endParaRPr lang="en-US" dirty="0"/>
          </a:p>
        </p:txBody>
      </p:sp>
      <p:sp>
        <p:nvSpPr>
          <p:cNvPr id="3" name="Content Placeholder 2"/>
          <p:cNvSpPr>
            <a:spLocks noGrp="1"/>
          </p:cNvSpPr>
          <p:nvPr>
            <p:ph idx="1"/>
          </p:nvPr>
        </p:nvSpPr>
        <p:spPr/>
        <p:txBody>
          <a:bodyPr>
            <a:normAutofit/>
          </a:bodyPr>
          <a:lstStyle/>
          <a:p>
            <a:r>
              <a:rPr lang="en-US" dirty="0" smtClean="0"/>
              <a:t>CA – certificate authority – issues, maintains and revokes certificates</a:t>
            </a:r>
          </a:p>
          <a:p>
            <a:pPr lvl="1"/>
            <a:r>
              <a:rPr lang="en-US" dirty="0" smtClean="0"/>
              <a:t>Vouches for identity of certificate holder</a:t>
            </a:r>
          </a:p>
          <a:p>
            <a:pPr lvl="1"/>
            <a:r>
              <a:rPr lang="en-US" dirty="0" smtClean="0"/>
              <a:t>Certificate holder must have proven their identity  when they enrolled for the certificate</a:t>
            </a:r>
          </a:p>
          <a:p>
            <a:r>
              <a:rPr lang="en-US" dirty="0" smtClean="0"/>
              <a:t>CRL – certificate revocation list</a:t>
            </a:r>
          </a:p>
          <a:p>
            <a:r>
              <a:rPr lang="en-US" dirty="0" smtClean="0"/>
              <a:t>OCSP – online certificate status protocol – largely replaces CRL. (Windows 2008)</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get a certificate</a:t>
            </a:r>
            <a:endParaRPr lang="en-US" dirty="0"/>
          </a:p>
        </p:txBody>
      </p:sp>
      <p:sp>
        <p:nvSpPr>
          <p:cNvPr id="3" name="Content Placeholder 2"/>
          <p:cNvSpPr>
            <a:spLocks noGrp="1"/>
          </p:cNvSpPr>
          <p:nvPr>
            <p:ph idx="1"/>
          </p:nvPr>
        </p:nvSpPr>
        <p:spPr/>
        <p:txBody>
          <a:bodyPr>
            <a:normAutofit fontScale="92500"/>
          </a:bodyPr>
          <a:lstStyle/>
          <a:p>
            <a:r>
              <a:rPr lang="en-US" dirty="0" smtClean="0"/>
              <a:t>Request to RA (Registration Authority – part of CA)</a:t>
            </a:r>
          </a:p>
          <a:p>
            <a:r>
              <a:rPr lang="en-US" dirty="0" smtClean="0"/>
              <a:t>RA requests identification to verify identity.</a:t>
            </a:r>
          </a:p>
          <a:p>
            <a:r>
              <a:rPr lang="en-US" dirty="0" smtClean="0"/>
              <a:t>Once identity is verified, RA forwards certificate request to CA</a:t>
            </a:r>
          </a:p>
          <a:p>
            <a:r>
              <a:rPr lang="en-US" dirty="0" smtClean="0"/>
              <a:t>CA creates certificate with the provided public key embedded and signs it with the CA’s public key</a:t>
            </a:r>
          </a:p>
          <a:p>
            <a:pPr lvl="1"/>
            <a:r>
              <a:rPr lang="en-US" dirty="0" err="1" smtClean="0"/>
              <a:t>Keypair</a:t>
            </a:r>
            <a:r>
              <a:rPr lang="en-US" dirty="0" smtClean="0"/>
              <a:t> can be generated on the CA or the client’s machine, depending.</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PKI provides</a:t>
            </a:r>
            <a:endParaRPr lang="en-US" dirty="0"/>
          </a:p>
        </p:txBody>
      </p:sp>
      <p:sp>
        <p:nvSpPr>
          <p:cNvPr id="3" name="Content Placeholder 2"/>
          <p:cNvSpPr>
            <a:spLocks noGrp="1"/>
          </p:cNvSpPr>
          <p:nvPr>
            <p:ph idx="1"/>
          </p:nvPr>
        </p:nvSpPr>
        <p:spPr/>
        <p:txBody>
          <a:bodyPr/>
          <a:lstStyle/>
          <a:p>
            <a:r>
              <a:rPr lang="en-US" dirty="0" smtClean="0"/>
              <a:t>Confidentiality</a:t>
            </a:r>
          </a:p>
          <a:p>
            <a:r>
              <a:rPr lang="en-US" dirty="0" smtClean="0"/>
              <a:t>Access control</a:t>
            </a:r>
          </a:p>
          <a:p>
            <a:r>
              <a:rPr lang="en-US" dirty="0" smtClean="0"/>
              <a:t>Integrity</a:t>
            </a:r>
          </a:p>
          <a:p>
            <a:r>
              <a:rPr lang="en-US" dirty="0" smtClean="0"/>
              <a:t>Authentication</a:t>
            </a:r>
          </a:p>
          <a:p>
            <a:r>
              <a:rPr lang="en-US" dirty="0" err="1" smtClean="0"/>
              <a:t>Nonreprudiation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William Friedman</a:t>
            </a:r>
            <a:endParaRPr lang="en-US" dirty="0"/>
          </a:p>
        </p:txBody>
      </p:sp>
      <p:sp>
        <p:nvSpPr>
          <p:cNvPr id="3" name="Content Placeholder 2"/>
          <p:cNvSpPr>
            <a:spLocks noGrp="1"/>
          </p:cNvSpPr>
          <p:nvPr>
            <p:ph idx="1"/>
          </p:nvPr>
        </p:nvSpPr>
        <p:spPr/>
        <p:txBody>
          <a:bodyPr/>
          <a:lstStyle/>
          <a:p>
            <a:r>
              <a:rPr lang="en-US" dirty="0" smtClean="0"/>
              <a:t>The Index of Coincidence and Its Applications in Cryptography</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PKI notes	</a:t>
            </a:r>
            <a:endParaRPr lang="en-US" dirty="0"/>
          </a:p>
        </p:txBody>
      </p:sp>
      <p:sp>
        <p:nvSpPr>
          <p:cNvPr id="3" name="Content Placeholder 2"/>
          <p:cNvSpPr>
            <a:spLocks noGrp="1"/>
          </p:cNvSpPr>
          <p:nvPr>
            <p:ph idx="1"/>
          </p:nvPr>
        </p:nvSpPr>
        <p:spPr/>
        <p:txBody>
          <a:bodyPr/>
          <a:lstStyle/>
          <a:p>
            <a:r>
              <a:rPr lang="en-US" dirty="0" smtClean="0"/>
              <a:t>Trust model – chain of trust</a:t>
            </a:r>
          </a:p>
          <a:p>
            <a:r>
              <a:rPr lang="en-US" dirty="0" smtClean="0"/>
              <a:t>Private keys can be compromised (disclosure, hacked computer, etc).</a:t>
            </a:r>
          </a:p>
          <a:p>
            <a:r>
              <a:rPr lang="en-US" dirty="0" smtClean="0"/>
              <a:t>Recovery key – keys can be lost or destroyed.  By using multiple keys you have the option for recovering data</a:t>
            </a:r>
          </a:p>
          <a:p>
            <a:r>
              <a:rPr lang="en-US" dirty="0" smtClean="0"/>
              <a:t>Key escrow/backup – enables recovering a lost/deleted key</a:t>
            </a:r>
          </a:p>
          <a:p>
            <a:endParaRPr lang="en-US" dirty="0" smtClean="0"/>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vs. End to End encryption</a:t>
            </a:r>
            <a:endParaRPr lang="en-US" dirty="0"/>
          </a:p>
        </p:txBody>
      </p:sp>
      <p:sp>
        <p:nvSpPr>
          <p:cNvPr id="3" name="Content Placeholder 2"/>
          <p:cNvSpPr>
            <a:spLocks noGrp="1"/>
          </p:cNvSpPr>
          <p:nvPr>
            <p:ph idx="1"/>
          </p:nvPr>
        </p:nvSpPr>
        <p:spPr/>
        <p:txBody>
          <a:bodyPr/>
          <a:lstStyle/>
          <a:p>
            <a:r>
              <a:rPr lang="en-US" dirty="0" smtClean="0"/>
              <a:t>Link encryption – encrypts everything from end to end (site to site VPN)</a:t>
            </a:r>
          </a:p>
          <a:p>
            <a:r>
              <a:rPr lang="en-US" dirty="0" smtClean="0"/>
              <a:t>End-to-end encryption – headers, addresses, routing and trailers not encrypted.  More information ‘leaked’.</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MIME – Multipurpose Internet Mail Extension </a:t>
            </a:r>
          </a:p>
          <a:p>
            <a:r>
              <a:rPr lang="en-US" dirty="0" smtClean="0"/>
              <a:t>S/MIME – secure MIME – encrypting and digitally signing e-mail.</a:t>
            </a:r>
          </a:p>
          <a:p>
            <a:r>
              <a:rPr lang="en-US" dirty="0" smtClean="0"/>
              <a:t>PEM – Privacy-Enhanced Mail – not as popular, more structured that S/MIME</a:t>
            </a:r>
          </a:p>
          <a:p>
            <a:r>
              <a:rPr lang="en-US" dirty="0" smtClean="0"/>
              <a:t>MSP – Message Security Protocol – used by the military.</a:t>
            </a:r>
          </a:p>
          <a:p>
            <a:r>
              <a:rPr lang="en-US" dirty="0" smtClean="0"/>
              <a:t>PGP – originally freeware.  Uses ‘web of trust’ and key rings.</a:t>
            </a:r>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screen"/>
          <a:srcRect/>
          <a:stretch>
            <a:fillRect/>
          </a:stretch>
        </p:blipFill>
        <p:spPr bwMode="auto">
          <a:xfrm>
            <a:off x="304800" y="0"/>
            <a:ext cx="8458200" cy="68974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HTTP over SSL</a:t>
            </a:r>
          </a:p>
          <a:p>
            <a:r>
              <a:rPr lang="en-US" dirty="0" smtClean="0"/>
              <a:t>Public key encryption</a:t>
            </a:r>
          </a:p>
          <a:p>
            <a:pPr lvl="1"/>
            <a:r>
              <a:rPr lang="en-US" dirty="0" smtClean="0"/>
              <a:t>Encryption</a:t>
            </a:r>
          </a:p>
          <a:p>
            <a:pPr lvl="2"/>
            <a:r>
              <a:rPr lang="en-US" dirty="0" smtClean="0"/>
              <a:t>Session key encrypted with the host’s public key</a:t>
            </a:r>
          </a:p>
          <a:p>
            <a:pPr lvl="1"/>
            <a:r>
              <a:rPr lang="en-US" dirty="0" smtClean="0"/>
              <a:t>Server authentication</a:t>
            </a:r>
          </a:p>
          <a:p>
            <a:pPr lvl="1"/>
            <a:r>
              <a:rPr lang="en-US" dirty="0" smtClean="0"/>
              <a:t>Message integrity</a:t>
            </a:r>
          </a:p>
          <a:p>
            <a:pPr lvl="1"/>
            <a:r>
              <a:rPr lang="en-US" dirty="0" smtClean="0"/>
              <a:t>Optional client authentication</a:t>
            </a:r>
          </a:p>
          <a:p>
            <a:r>
              <a:rPr lang="en-US" dirty="0" smtClean="0"/>
              <a:t>SSL can be used for more than HTTP</a:t>
            </a:r>
          </a:p>
          <a:p>
            <a:r>
              <a:rPr lang="en-US" dirty="0" smtClean="0"/>
              <a:t>TLS – replacement for SSL (open standard)</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IPSEC</a:t>
            </a:r>
            <a:endParaRPr lang="en-US" dirty="0"/>
          </a:p>
        </p:txBody>
      </p:sp>
      <p:sp>
        <p:nvSpPr>
          <p:cNvPr id="3" name="Content Placeholder 2"/>
          <p:cNvSpPr>
            <a:spLocks noGrp="1"/>
          </p:cNvSpPr>
          <p:nvPr>
            <p:ph idx="1"/>
          </p:nvPr>
        </p:nvSpPr>
        <p:spPr/>
        <p:txBody>
          <a:bodyPr>
            <a:normAutofit/>
          </a:bodyPr>
          <a:lstStyle/>
          <a:p>
            <a:r>
              <a:rPr lang="en-US" dirty="0" smtClean="0"/>
              <a:t>Internet Protocol Security – secure channel for protected data between sites.</a:t>
            </a:r>
          </a:p>
          <a:p>
            <a:r>
              <a:rPr lang="en-US" dirty="0" smtClean="0"/>
              <a:t>AH – Authentication Header – authentication protocol (Authentication &amp; Integrity)</a:t>
            </a:r>
          </a:p>
          <a:p>
            <a:pPr lvl="1"/>
            <a:r>
              <a:rPr lang="en-US" dirty="0" smtClean="0"/>
              <a:t>NAT breaks this</a:t>
            </a:r>
          </a:p>
          <a:p>
            <a:r>
              <a:rPr lang="en-US" dirty="0" smtClean="0"/>
              <a:t>ESP – Encapsulating Security Payload – authentication, integrity  and encryption</a:t>
            </a:r>
          </a:p>
          <a:p>
            <a:pPr lvl="1"/>
            <a:r>
              <a:rPr lang="en-US" dirty="0" smtClean="0"/>
              <a:t>This works with NAT</a:t>
            </a:r>
          </a:p>
          <a:p>
            <a:pPr lvl="1"/>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IPSEC II</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Transport Mode- payload is protected</a:t>
            </a:r>
          </a:p>
          <a:p>
            <a:r>
              <a:rPr lang="en-US" dirty="0" smtClean="0"/>
              <a:t>Tunnel Mode – payload and routing header protected.</a:t>
            </a:r>
          </a:p>
          <a:p>
            <a:r>
              <a:rPr lang="en-US" dirty="0" smtClean="0"/>
              <a:t>SA – Security Association – authentication and encryption keys, algorithms used, key lifetime, source IP</a:t>
            </a:r>
          </a:p>
          <a:p>
            <a:pPr lvl="1"/>
            <a:r>
              <a:rPr lang="en-US" dirty="0" smtClean="0"/>
              <a:t>One SA for each direction (Inbound and outbound)</a:t>
            </a:r>
          </a:p>
          <a:p>
            <a:r>
              <a:rPr lang="en-US" dirty="0" smtClean="0"/>
              <a:t>SPI – Security Parameter Index – keeps track of the SAs.  Included in IPSec header info.</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IPSec Key Management</a:t>
            </a:r>
            <a:endParaRPr lang="en-US" dirty="0"/>
          </a:p>
        </p:txBody>
      </p:sp>
      <p:sp>
        <p:nvSpPr>
          <p:cNvPr id="3" name="Content Placeholder 2"/>
          <p:cNvSpPr>
            <a:spLocks noGrp="1"/>
          </p:cNvSpPr>
          <p:nvPr>
            <p:ph idx="1"/>
          </p:nvPr>
        </p:nvSpPr>
        <p:spPr/>
        <p:txBody>
          <a:bodyPr/>
          <a:lstStyle/>
          <a:p>
            <a:r>
              <a:rPr lang="en-US" dirty="0" smtClean="0"/>
              <a:t>IKE – Internet Key Exchange</a:t>
            </a:r>
          </a:p>
          <a:p>
            <a:pPr lvl="1"/>
            <a:r>
              <a:rPr lang="en-US" dirty="0" smtClean="0"/>
              <a:t>ISAKMP – Internet Security Association and Key Management Protocol – framework for key negotiation.</a:t>
            </a:r>
          </a:p>
          <a:p>
            <a:pPr lvl="1"/>
            <a:r>
              <a:rPr lang="en-US" dirty="0" smtClean="0"/>
              <a:t>OAKLEY – does the actual key negotiation.</a:t>
            </a:r>
          </a:p>
          <a:p>
            <a:r>
              <a:rPr lang="en-US" dirty="0" smtClean="0"/>
              <a:t>SKIP – Simple Key Management Protocol for IP – alternative to IKE</a:t>
            </a:r>
          </a:p>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Cryptographic attacks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Passive attacks – sniffing data on the network</a:t>
            </a:r>
          </a:p>
          <a:p>
            <a:r>
              <a:rPr lang="en-US" dirty="0" smtClean="0"/>
              <a:t>Active attacks – attacker actually does stuff</a:t>
            </a:r>
          </a:p>
          <a:p>
            <a:r>
              <a:rPr lang="en-US" dirty="0" smtClean="0"/>
              <a:t>Cipher-only attack – attacker has encrypted message(s)</a:t>
            </a:r>
          </a:p>
          <a:p>
            <a:r>
              <a:rPr lang="en-US" dirty="0" smtClean="0"/>
              <a:t>Known-Plaintext attack – attacker has plaintext and </a:t>
            </a:r>
            <a:r>
              <a:rPr lang="en-US" dirty="0" err="1" smtClean="0"/>
              <a:t>ciphertext</a:t>
            </a:r>
            <a:r>
              <a:rPr lang="en-US" dirty="0" smtClean="0"/>
              <a:t> to message(s)</a:t>
            </a:r>
          </a:p>
          <a:p>
            <a:r>
              <a:rPr lang="en-US" dirty="0" smtClean="0"/>
              <a:t>Chosen Plaintext attack – attacker can choose plaintext that gets encrypted</a:t>
            </a:r>
          </a:p>
          <a:p>
            <a:r>
              <a:rPr lang="en-US" dirty="0" smtClean="0"/>
              <a:t>Chosen </a:t>
            </a:r>
            <a:r>
              <a:rPr lang="en-US" dirty="0" err="1" smtClean="0"/>
              <a:t>Ciphertext</a:t>
            </a:r>
            <a:r>
              <a:rPr lang="en-US" dirty="0" smtClean="0"/>
              <a:t> attack – choose </a:t>
            </a:r>
            <a:r>
              <a:rPr lang="en-US" dirty="0" err="1" smtClean="0"/>
              <a:t>ciphertext</a:t>
            </a:r>
            <a:r>
              <a:rPr lang="en-US" dirty="0" smtClean="0"/>
              <a:t> to be decrypted</a:t>
            </a:r>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Cryptographic attacks</a:t>
            </a:r>
            <a:endParaRPr lang="en-US" dirty="0"/>
          </a:p>
        </p:txBody>
      </p:sp>
      <p:sp>
        <p:nvSpPr>
          <p:cNvPr id="3" name="Content Placeholder 2"/>
          <p:cNvSpPr>
            <a:spLocks noGrp="1"/>
          </p:cNvSpPr>
          <p:nvPr>
            <p:ph idx="1"/>
          </p:nvPr>
        </p:nvSpPr>
        <p:spPr/>
        <p:txBody>
          <a:bodyPr>
            <a:normAutofit lnSpcReduction="10000"/>
          </a:bodyPr>
          <a:lstStyle/>
          <a:p>
            <a:r>
              <a:rPr lang="en-US" dirty="0" smtClean="0"/>
              <a:t>Differential </a:t>
            </a:r>
            <a:r>
              <a:rPr lang="en-US" dirty="0" err="1" smtClean="0"/>
              <a:t>Cryptoanalysis</a:t>
            </a:r>
            <a:r>
              <a:rPr lang="en-US" dirty="0" smtClean="0"/>
              <a:t> – compares </a:t>
            </a:r>
            <a:r>
              <a:rPr lang="en-US" dirty="0" err="1" smtClean="0"/>
              <a:t>ciphertext</a:t>
            </a:r>
            <a:r>
              <a:rPr lang="en-US" dirty="0" smtClean="0"/>
              <a:t> pairs generated by encryption pairs with specific differences.  Analyzes the effect.</a:t>
            </a:r>
          </a:p>
          <a:p>
            <a:r>
              <a:rPr lang="en-US" dirty="0" smtClean="0"/>
              <a:t>Statistical Attack – identify weakness in the encryption or the randomness seed(s) (IV)</a:t>
            </a:r>
          </a:p>
          <a:p>
            <a:r>
              <a:rPr lang="en-US" dirty="0" smtClean="0"/>
              <a:t>Side-Channel Attack – looking at timing, power used, amount of time to encrypt, etc.</a:t>
            </a:r>
          </a:p>
          <a:p>
            <a:r>
              <a:rPr lang="en-US" dirty="0" smtClean="0"/>
              <a:t>Replay attack – replaying data that was captured earlier</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(cont) </a:t>
            </a:r>
            <a:endParaRPr lang="en-US" dirty="0"/>
          </a:p>
        </p:txBody>
      </p:sp>
      <p:sp>
        <p:nvSpPr>
          <p:cNvPr id="3" name="Content Placeholder 2"/>
          <p:cNvSpPr>
            <a:spLocks noGrp="1"/>
          </p:cNvSpPr>
          <p:nvPr>
            <p:ph idx="1"/>
          </p:nvPr>
        </p:nvSpPr>
        <p:spPr/>
        <p:txBody>
          <a:bodyPr/>
          <a:lstStyle/>
          <a:p>
            <a:r>
              <a:rPr lang="en-US" dirty="0" smtClean="0"/>
              <a:t>Lucifer – IBM equations and functions, modified by the NSA and rebranded DES (1976)</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a:r>
              <a:rPr lang="en-US" dirty="0"/>
              <a:t>Bonus Lab</a:t>
            </a:r>
          </a:p>
        </p:txBody>
      </p:sp>
      <p:sp>
        <p:nvSpPr>
          <p:cNvPr id="26627" name="Rectangle 3"/>
          <p:cNvSpPr>
            <a:spLocks noGrp="1" noChangeArrowheads="1"/>
          </p:cNvSpPr>
          <p:nvPr>
            <p:ph idx="1"/>
          </p:nvPr>
        </p:nvSpPr>
        <p:spPr/>
        <p:txBody>
          <a:bodyPr/>
          <a:lstStyle/>
          <a:p>
            <a:r>
              <a:rPr lang="en-US" dirty="0"/>
              <a:t>Use frequency analysis to break a </a:t>
            </a:r>
            <a:r>
              <a:rPr lang="en-US" dirty="0" smtClean="0"/>
              <a:t>code</a:t>
            </a:r>
          </a:p>
          <a:p>
            <a:r>
              <a:rPr lang="en-US" dirty="0" smtClean="0"/>
              <a:t>Make sure to include the mapping (a&gt;d, g&gt;o, etc.)</a:t>
            </a:r>
          </a:p>
          <a:p>
            <a:r>
              <a:rPr lang="en-US" dirty="0" smtClean="0"/>
              <a:t>10 points added to quiz grade for full solution only.</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tools</a:t>
            </a:r>
            <a:endParaRPr lang="en-US" dirty="0"/>
          </a:p>
        </p:txBody>
      </p:sp>
      <p:sp>
        <p:nvSpPr>
          <p:cNvPr id="3" name="Content Placeholder 2"/>
          <p:cNvSpPr>
            <a:spLocks noGrp="1"/>
          </p:cNvSpPr>
          <p:nvPr>
            <p:ph idx="1"/>
          </p:nvPr>
        </p:nvSpPr>
        <p:spPr/>
        <p:txBody>
          <a:bodyPr/>
          <a:lstStyle/>
          <a:p>
            <a:r>
              <a:rPr lang="en-US" dirty="0" smtClean="0">
                <a:hlinkClick r:id="rId2"/>
              </a:rPr>
              <a:t>http://www.simonsingh.net/The_Black_Chamber/frequencypuzzle.htm</a:t>
            </a:r>
            <a:r>
              <a:rPr lang="en-US" dirty="0" smtClean="0"/>
              <a:t> </a:t>
            </a:r>
          </a:p>
          <a:p>
            <a:r>
              <a:rPr lang="en-US" dirty="0" err="1" smtClean="0"/>
              <a:t>Cryptohelper</a:t>
            </a:r>
            <a:r>
              <a:rPr lang="en-US" dirty="0" smtClean="0"/>
              <a:t> Gary Watson (Java)</a:t>
            </a:r>
          </a:p>
          <a:p>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screen"/>
          <a:srcRect/>
          <a:stretch>
            <a:fillRect/>
          </a:stretch>
        </p:blipFill>
        <p:spPr bwMode="auto">
          <a:xfrm>
            <a:off x="0" y="-990600"/>
            <a:ext cx="9067800" cy="81325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Cryptoanalysis</a:t>
            </a:r>
            <a:endParaRPr lang="en-US" dirty="0"/>
          </a:p>
        </p:txBody>
      </p:sp>
      <p:sp>
        <p:nvSpPr>
          <p:cNvPr id="3" name="Content Placeholder 2"/>
          <p:cNvSpPr>
            <a:spLocks noGrp="1"/>
          </p:cNvSpPr>
          <p:nvPr>
            <p:ph idx="1"/>
          </p:nvPr>
        </p:nvSpPr>
        <p:spPr/>
        <p:txBody>
          <a:bodyPr/>
          <a:lstStyle/>
          <a:p>
            <a:r>
              <a:rPr lang="en-US" dirty="0" smtClean="0"/>
              <a:t>The science of studying and breaking encryption</a:t>
            </a:r>
          </a:p>
          <a:p>
            <a:pPr lvl="1"/>
            <a:r>
              <a:rPr lang="en-US" dirty="0" smtClean="0"/>
              <a:t>Identify flaws and weaknesses</a:t>
            </a:r>
          </a:p>
          <a:p>
            <a:pPr lvl="1"/>
            <a:r>
              <a:rPr lang="en-US" dirty="0" smtClean="0"/>
              <a:t>Find ‘back doors’ to ‘break’ encryption.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 terms</a:t>
            </a:r>
            <a:endParaRPr lang="en-US" dirty="0"/>
          </a:p>
        </p:txBody>
      </p:sp>
      <p:sp>
        <p:nvSpPr>
          <p:cNvPr id="3" name="Content Placeholder 2"/>
          <p:cNvSpPr>
            <a:spLocks noGrp="1"/>
          </p:cNvSpPr>
          <p:nvPr>
            <p:ph idx="1"/>
          </p:nvPr>
        </p:nvSpPr>
        <p:spPr/>
        <p:txBody>
          <a:bodyPr/>
          <a:lstStyle/>
          <a:p>
            <a:r>
              <a:rPr lang="en-US" dirty="0" smtClean="0"/>
              <a:t>Plaintext – text that is not encrypted and can be easily read.</a:t>
            </a:r>
          </a:p>
          <a:p>
            <a:r>
              <a:rPr lang="en-US" dirty="0" err="1" smtClean="0"/>
              <a:t>Ciphertext</a:t>
            </a:r>
            <a:r>
              <a:rPr lang="en-US" dirty="0" smtClean="0"/>
              <a:t> – encrypted text that can not be read.</a:t>
            </a:r>
          </a:p>
          <a:p>
            <a:r>
              <a:rPr lang="en-US" dirty="0" smtClean="0"/>
              <a:t>Cryptosystem – a method (algorithm) used to turn plaintext into </a:t>
            </a:r>
            <a:r>
              <a:rPr lang="en-US" dirty="0" err="1" smtClean="0"/>
              <a:t>ciphertext</a:t>
            </a:r>
            <a:r>
              <a:rPr lang="en-US" dirty="0" smtClean="0"/>
              <a:t>.</a:t>
            </a:r>
          </a:p>
          <a:p>
            <a:pPr lvl="1"/>
            <a:r>
              <a:rPr lang="en-US" dirty="0" smtClean="0"/>
              <a:t>Algorithm the set of rules; the ‘cipher’</a:t>
            </a:r>
          </a:p>
          <a:p>
            <a:pPr lvl="1"/>
            <a:r>
              <a:rPr lang="en-US" dirty="0" smtClean="0"/>
              <a:t>Key – the secret information used by the cipher to turn plaintext into </a:t>
            </a:r>
            <a:r>
              <a:rPr lang="en-US" dirty="0" err="1" smtClean="0"/>
              <a:t>ciphertext</a:t>
            </a:r>
            <a:r>
              <a:rPr lang="en-US" dirty="0" smtClean="0"/>
              <a:t> and back again.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luxe">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Deluxe</Template>
  <TotalTime>1652</TotalTime>
  <Words>2329</Words>
  <Application>Microsoft Office PowerPoint</Application>
  <PresentationFormat>On-screen Show (4:3)</PresentationFormat>
  <Paragraphs>380</Paragraphs>
  <Slides>72</Slides>
  <Notes>18</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Deluxe</vt:lpstr>
      <vt:lpstr>Cryptography</vt:lpstr>
      <vt:lpstr>What is Cryptography?</vt:lpstr>
      <vt:lpstr>History</vt:lpstr>
      <vt:lpstr>History (cont)</vt:lpstr>
      <vt:lpstr>Zimmerman telegram</vt:lpstr>
      <vt:lpstr>William Friedman</vt:lpstr>
      <vt:lpstr>History (cont) </vt:lpstr>
      <vt:lpstr>Cryptoanalysis</vt:lpstr>
      <vt:lpstr>Encryption terms</vt:lpstr>
      <vt:lpstr>Encryption terms (cont)</vt:lpstr>
      <vt:lpstr>Cryptography provides. . . </vt:lpstr>
      <vt:lpstr>Kerckhoffs’ Principle</vt:lpstr>
      <vt:lpstr>One-Time Pad</vt:lpstr>
      <vt:lpstr>Steganography</vt:lpstr>
      <vt:lpstr>Ciphers</vt:lpstr>
      <vt:lpstr>Encryption methods</vt:lpstr>
      <vt:lpstr>Symmetric Encryption</vt:lpstr>
      <vt:lpstr>Asymmetric Encryption</vt:lpstr>
      <vt:lpstr>Asymmetric Encryption (cont)</vt:lpstr>
      <vt:lpstr>Symmetric implementations</vt:lpstr>
      <vt:lpstr>Block cipher</vt:lpstr>
      <vt:lpstr>Block cipher II</vt:lpstr>
      <vt:lpstr>Stream cipher</vt:lpstr>
      <vt:lpstr>IV – initialization vectors</vt:lpstr>
      <vt:lpstr>Stream cipher II</vt:lpstr>
      <vt:lpstr>Hybrid encryption</vt:lpstr>
      <vt:lpstr>Session key</vt:lpstr>
      <vt:lpstr>Symmetric cryptosystems</vt:lpstr>
      <vt:lpstr>DES/ DEA 1977-1988</vt:lpstr>
      <vt:lpstr>DES</vt:lpstr>
      <vt:lpstr>DES modes</vt:lpstr>
      <vt:lpstr>3DES</vt:lpstr>
      <vt:lpstr>AES</vt:lpstr>
      <vt:lpstr>IDEA</vt:lpstr>
      <vt:lpstr>Others</vt:lpstr>
      <vt:lpstr>Drawbacks to symmetric crypto</vt:lpstr>
      <vt:lpstr>Asymmetric cryptosystems</vt:lpstr>
      <vt:lpstr>Diffie-Hellman ‘key agreement’</vt:lpstr>
      <vt:lpstr>RSA</vt:lpstr>
      <vt:lpstr>One-way function</vt:lpstr>
      <vt:lpstr>El Gamal</vt:lpstr>
      <vt:lpstr>ECC</vt:lpstr>
      <vt:lpstr>Other asymmetric cryptosystems</vt:lpstr>
      <vt:lpstr>Message Integrity</vt:lpstr>
      <vt:lpstr>Hashes</vt:lpstr>
      <vt:lpstr>One-Way Hash</vt:lpstr>
      <vt:lpstr>HMAC generation</vt:lpstr>
      <vt:lpstr>CBC-MAC</vt:lpstr>
      <vt:lpstr>Collisions</vt:lpstr>
      <vt:lpstr>Hash Algorithms </vt:lpstr>
      <vt:lpstr>Attacking hash algorithms </vt:lpstr>
      <vt:lpstr>Slide 52</vt:lpstr>
      <vt:lpstr>Digital signature</vt:lpstr>
      <vt:lpstr>PKI</vt:lpstr>
      <vt:lpstr>PKI components</vt:lpstr>
      <vt:lpstr>Slide 56</vt:lpstr>
      <vt:lpstr>PKI components II</vt:lpstr>
      <vt:lpstr>Steps to get a certificate</vt:lpstr>
      <vt:lpstr>PKI provides</vt:lpstr>
      <vt:lpstr>PKI notes </vt:lpstr>
      <vt:lpstr>Link vs. End to End encryption</vt:lpstr>
      <vt:lpstr>Email </vt:lpstr>
      <vt:lpstr>Slide 63</vt:lpstr>
      <vt:lpstr>HTTPS </vt:lpstr>
      <vt:lpstr>IPSEC</vt:lpstr>
      <vt:lpstr>IPSEC II</vt:lpstr>
      <vt:lpstr>IPSec Key Management</vt:lpstr>
      <vt:lpstr>Cryptographic attacks</vt:lpstr>
      <vt:lpstr>Cryptographic attacks</vt:lpstr>
      <vt:lpstr>Bonus Lab</vt:lpstr>
      <vt:lpstr>Two tools</vt:lpstr>
      <vt:lpstr>Slide 72</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Cryptography</dc:title>
  <dc:creator>TJ O'Grady</dc:creator>
  <cp:lastModifiedBy>CBARKER</cp:lastModifiedBy>
  <cp:revision>120</cp:revision>
  <dcterms:created xsi:type="dcterms:W3CDTF">2007-03-20T10:00:08Z</dcterms:created>
  <dcterms:modified xsi:type="dcterms:W3CDTF">2010-03-25T00:18:36Z</dcterms:modified>
</cp:coreProperties>
</file>